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7" r:id="rId11"/>
    <p:sldId id="265" r:id="rId12"/>
    <p:sldId id="266" r:id="rId13"/>
    <p:sldId id="267" r:id="rId14"/>
    <p:sldId id="268" r:id="rId15"/>
    <p:sldId id="269" r:id="rId16"/>
    <p:sldId id="279" r:id="rId17"/>
    <p:sldId id="280" r:id="rId18"/>
    <p:sldId id="283" r:id="rId19"/>
    <p:sldId id="286" r:id="rId20"/>
    <p:sldId id="285" r:id="rId21"/>
    <p:sldId id="284" r:id="rId22"/>
    <p:sldId id="282" r:id="rId23"/>
    <p:sldId id="270" r:id="rId24"/>
    <p:sldId id="273" r:id="rId25"/>
    <p:sldId id="276" r:id="rId26"/>
    <p:sldId id="274" r:id="rId27"/>
    <p:sldId id="275" r:id="rId28"/>
    <p:sldId id="271" r:id="rId29"/>
    <p:sldId id="272" r:id="rId30"/>
  </p:sldIdLst>
  <p:sldSz cx="18288000" cy="10287000"/>
  <p:notesSz cx="6858000" cy="9144000"/>
  <p:embeddedFontLst>
    <p:embeddedFont>
      <p:font typeface="Malgun Gothic" panose="020B0503020000020004" pitchFamily="50" charset="-127"/>
      <p:regular r:id="rId32"/>
      <p:bold r:id="rId33"/>
    </p:embeddedFont>
    <p:embeddedFont>
      <p:font typeface="Malgun Gothic" panose="020B0503020000020004" pitchFamily="50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Cormorant Garamond" panose="020B0600000101010101" charset="0"/>
      <p:regular r:id="rId42"/>
      <p:bold r:id="rId43"/>
      <p:italic r:id="rId44"/>
      <p:boldItalic r:id="rId45"/>
    </p:embeddedFont>
    <p:embeddedFont>
      <p:font typeface="Cormorant Garamond Medium" panose="020B0600000101010101" charset="0"/>
      <p:regular r:id="rId46"/>
      <p:bold r:id="rId47"/>
      <p:italic r:id="rId48"/>
      <p:bold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1961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4570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1855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17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141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7888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7212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6193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7833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2155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946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6286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3219873" y="1754690"/>
            <a:ext cx="6865833" cy="6896608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2E3F42">
              <a:alpha val="6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-3571694" y="1695190"/>
            <a:ext cx="6865833" cy="689660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8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19035055" y="4572930"/>
            <a:ext cx="1305900" cy="1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3"/>
          <p:cNvGrpSpPr/>
          <p:nvPr/>
        </p:nvGrpSpPr>
        <p:grpSpPr>
          <a:xfrm>
            <a:off x="410512" y="2985799"/>
            <a:ext cx="17466975" cy="4315389"/>
            <a:chOff x="-132487" y="0"/>
            <a:chExt cx="23289300" cy="5753852"/>
          </a:xfrm>
        </p:grpSpPr>
        <p:sp>
          <p:nvSpPr>
            <p:cNvPr id="90" name="Google Shape;90;p13"/>
            <p:cNvSpPr txBox="1"/>
            <p:nvPr/>
          </p:nvSpPr>
          <p:spPr>
            <a:xfrm>
              <a:off x="-132487" y="942152"/>
              <a:ext cx="23289300" cy="481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25"/>
                <a:buFont typeface="Arial"/>
                <a:buNone/>
              </a:pPr>
              <a:r>
                <a:rPr lang="en-US" sz="13025" b="1" i="0" u="none" strike="noStrike" cap="none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Pet Health &amp; Feed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25"/>
                <a:buFont typeface="Arial"/>
                <a:buNone/>
              </a:pPr>
              <a:r>
                <a:rPr lang="en-US" sz="13025" b="1" i="0" u="none" strike="noStrike" cap="none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Care System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0"/>
              <a:ext cx="149604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0" i="0" u="none" strike="noStrike" cap="none">
                  <a:solidFill>
                    <a:srgbClr val="2E3F42"/>
                  </a:solidFill>
                  <a:latin typeface="Lato"/>
                  <a:ea typeface="Lato"/>
                  <a:cs typeface="Lato"/>
                  <a:sym typeface="Lato"/>
                </a:rPr>
                <a:t>양성모 | 김윤희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5152775" y="96360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Iot Mini Project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2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22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22"/>
          <p:cNvSpPr txBox="1"/>
          <p:nvPr/>
        </p:nvSpPr>
        <p:spPr>
          <a:xfrm>
            <a:off x="-196350" y="468375"/>
            <a:ext cx="12567300" cy="80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분석</a:t>
            </a:r>
            <a:endParaRPr lang="en-US" sz="4500" b="1" dirty="0">
              <a:solidFill>
                <a:srgbClr val="D8DED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06275-F193-4A34-A4D9-94C218004156}"/>
              </a:ext>
            </a:extLst>
          </p:cNvPr>
          <p:cNvSpPr txBox="1"/>
          <p:nvPr/>
        </p:nvSpPr>
        <p:spPr>
          <a:xfrm>
            <a:off x="1724297" y="1506806"/>
            <a:ext cx="14839406" cy="403187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</a:rPr>
              <a:t>1) </a:t>
            </a:r>
            <a:r>
              <a:rPr lang="ko-KR" altLang="en-US" sz="3200" b="1" u="sng" dirty="0">
                <a:solidFill>
                  <a:schemeClr val="bg1">
                    <a:lumMod val="95000"/>
                  </a:schemeClr>
                </a:solidFill>
              </a:rPr>
              <a:t>자동 사료 </a:t>
            </a:r>
            <a:r>
              <a:rPr lang="ko-KR" altLang="en-US" sz="3200" b="1" u="sng" dirty="0" err="1">
                <a:solidFill>
                  <a:schemeClr val="bg1">
                    <a:lumMod val="95000"/>
                  </a:schemeClr>
                </a:solidFill>
              </a:rPr>
              <a:t>급식기</a:t>
            </a:r>
            <a:endParaRPr lang="en-US" altLang="ko-KR" sz="3200" b="1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      -   Application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을 통한 사용자의 사료 공급 시간 예약 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      -  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초음파 센서를 이용하여 반려동물 근접 시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‘Feed time’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전시 및 사료 공급 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      -  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현재 시간 항시 출력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      -   Interrupt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 기능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	 Button 1 – ‘Need Check’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화면 출력 및 사용자에게 데이터 송신을 통하여 사료 양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		                    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데이터 저장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	 Button 2 - 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날씨 전시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온도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습도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	 Button 3 –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모터 제어를 통한 먹이 공급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50BECB-6501-4073-ABE5-8ABFA936AAB6}"/>
              </a:ext>
            </a:extLst>
          </p:cNvPr>
          <p:cNvSpPr txBox="1"/>
          <p:nvPr/>
        </p:nvSpPr>
        <p:spPr>
          <a:xfrm>
            <a:off x="1724297" y="5811404"/>
            <a:ext cx="14839406" cy="14465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</a:rPr>
              <a:t>2) </a:t>
            </a:r>
            <a:r>
              <a:rPr lang="ko-KR" altLang="en-US" sz="3200" b="1" u="sng" dirty="0">
                <a:solidFill>
                  <a:schemeClr val="bg1">
                    <a:lumMod val="95000"/>
                  </a:schemeClr>
                </a:solidFill>
              </a:rPr>
              <a:t>반려동물 </a:t>
            </a:r>
            <a:r>
              <a:rPr lang="ko-KR" altLang="en-US" sz="3200" b="1" u="sng" dirty="0" err="1">
                <a:solidFill>
                  <a:schemeClr val="bg1">
                    <a:lumMod val="95000"/>
                  </a:schemeClr>
                </a:solidFill>
              </a:rPr>
              <a:t>심박</a:t>
            </a:r>
            <a:r>
              <a:rPr lang="ko-KR" altLang="en-US" sz="3200" b="1" u="sng" dirty="0">
                <a:solidFill>
                  <a:schemeClr val="bg1">
                    <a:lumMod val="95000"/>
                  </a:schemeClr>
                </a:solidFill>
              </a:rPr>
              <a:t> 측정기</a:t>
            </a:r>
            <a:endParaRPr lang="en-US" altLang="ko-KR" sz="3200" b="1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     -  </a:t>
            </a:r>
            <a:r>
              <a:rPr lang="ko-KR" altLang="en-US" sz="2800" b="1" dirty="0" err="1">
                <a:solidFill>
                  <a:schemeClr val="bg1">
                    <a:lumMod val="95000"/>
                  </a:schemeClr>
                </a:solidFill>
              </a:rPr>
              <a:t>심박측정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 후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Bluetooth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를 통해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Raspberry PI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로 데이터 전송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     -  Raspberry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Pi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는 우분투 서버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DB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로 값 전송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928B6D-BB7A-4447-9811-461C753BF3B5}"/>
              </a:ext>
            </a:extLst>
          </p:cNvPr>
          <p:cNvSpPr txBox="1"/>
          <p:nvPr/>
        </p:nvSpPr>
        <p:spPr>
          <a:xfrm>
            <a:off x="1724297" y="7530679"/>
            <a:ext cx="14839406" cy="14465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</a:rPr>
              <a:t>3) </a:t>
            </a:r>
            <a:r>
              <a:rPr lang="en-US" altLang="ko-KR" sz="3200" b="1" u="sng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ko-KR" altLang="en-US" sz="3200" b="1" u="sng" dirty="0">
                <a:solidFill>
                  <a:schemeClr val="bg1">
                    <a:lumMod val="95000"/>
                  </a:schemeClr>
                </a:solidFill>
              </a:rPr>
              <a:t>축 제어 카메라</a:t>
            </a:r>
            <a:endParaRPr lang="en-US" altLang="ko-KR" sz="3200" b="1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      - 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카메라 스트리밍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포트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8090) </a:t>
            </a:r>
            <a:r>
              <a:rPr lang="ko-KR" altLang="en-US" sz="2800" b="1" dirty="0" err="1">
                <a:solidFill>
                  <a:schemeClr val="bg1">
                    <a:lumMod val="95000"/>
                  </a:schemeClr>
                </a:solidFill>
              </a:rPr>
              <a:t>자바스크립틀로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 영상 확인 가능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      -  </a:t>
            </a:r>
            <a:r>
              <a:rPr lang="ko-KR" altLang="en-US" sz="2800" b="1" dirty="0" err="1">
                <a:solidFill>
                  <a:schemeClr val="bg1">
                    <a:lumMod val="95000"/>
                  </a:schemeClr>
                </a:solidFill>
              </a:rPr>
              <a:t>서보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 모터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2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개를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</a:rPr>
              <a:t>App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를 활용하여 상하좌우 제어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5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2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22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22"/>
          <p:cNvSpPr txBox="1"/>
          <p:nvPr/>
        </p:nvSpPr>
        <p:spPr>
          <a:xfrm>
            <a:off x="-196350" y="468375"/>
            <a:ext cx="125673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 -  STM32</a:t>
            </a:r>
            <a:endParaRPr sz="45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현재시간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전시를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위한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내장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RTC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이용</a:t>
            </a:r>
            <a:endParaRPr sz="32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3700" y="5434069"/>
            <a:ext cx="4758095" cy="33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 r="54239"/>
          <a:stretch/>
        </p:blipFill>
        <p:spPr>
          <a:xfrm>
            <a:off x="1440575" y="2133038"/>
            <a:ext cx="2178925" cy="23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0600" y="2401913"/>
            <a:ext cx="5179200" cy="19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/>
        </p:nvSpPr>
        <p:spPr>
          <a:xfrm>
            <a:off x="6139200" y="5930750"/>
            <a:ext cx="88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-335025" y="4530675"/>
            <a:ext cx="6352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&lt;Pinout &amp; configuration RTC 기능설정&gt; </a:t>
            </a: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6765300" y="4454044"/>
            <a:ext cx="346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&lt;현재시간 설정&gt;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12564010" y="8839315"/>
            <a:ext cx="3987048" cy="68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&lt;최종 출력 데이터&gt;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12798275" y="4582233"/>
            <a:ext cx="635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&lt;stm32f4xx_hal_rtc.h &gt;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13592850" y="2182400"/>
            <a:ext cx="2517900" cy="23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typedef struct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uint8_t WeekDay; 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uint8_t Month;  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uint8_t Date;    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uint8_t Year; 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 RTC_DateTypeDef;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1872150" y="6013700"/>
            <a:ext cx="84303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HAL_RTC_GetTime(&amp;hrtc, &amp;sTime, RTC_FORMAT_BCD); 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HAL_RTC_GetDate(&amp;hrtc, &amp;sDate, RTC_FORMAT_BCD); 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585449" y="7306075"/>
            <a:ext cx="11128163" cy="147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printf("20%02x-%02x-%02x", sDate.Year, sDate.Month, sDate.Date);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printf( "%s %02x:%02x:%02x", ampm[sTime.TimeFormat], sTime.Hours,sTime.Minutes, sTime.Seconds);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22"/>
          <p:cNvCxnSpPr/>
          <p:nvPr/>
        </p:nvCxnSpPr>
        <p:spPr>
          <a:xfrm>
            <a:off x="2526275" y="2957888"/>
            <a:ext cx="7500" cy="788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22"/>
          <p:cNvSpPr txBox="1"/>
          <p:nvPr/>
        </p:nvSpPr>
        <p:spPr>
          <a:xfrm>
            <a:off x="11089800" y="3592637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Code generate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4535050" y="8783575"/>
            <a:ext cx="2429954" cy="75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&lt;main.c&gt;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13004404" y="6632187"/>
            <a:ext cx="2586600" cy="9795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2"/>
          <p:cNvSpPr/>
          <p:nvPr/>
        </p:nvSpPr>
        <p:spPr>
          <a:xfrm rot="-5400000">
            <a:off x="4451853" y="2678056"/>
            <a:ext cx="657377" cy="1567359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8CB3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2"/>
          <p:cNvSpPr/>
          <p:nvPr/>
        </p:nvSpPr>
        <p:spPr>
          <a:xfrm rot="-5400000">
            <a:off x="11993232" y="2575645"/>
            <a:ext cx="657377" cy="1567359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8CB3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3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23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23"/>
          <p:cNvSpPr txBox="1"/>
          <p:nvPr/>
        </p:nvSpPr>
        <p:spPr>
          <a:xfrm>
            <a:off x="-196350" y="468375"/>
            <a:ext cx="12567300" cy="26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4. 주요기능 및 코드 분석  -  STM32</a:t>
            </a:r>
            <a:endParaRPr sz="4500" b="1" i="0" u="none" strike="noStrike" cap="none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2) 데이터값 전시를 위한 OLED 이용</a:t>
            </a:r>
            <a:endParaRPr sz="3200" b="1" i="0" u="none" strike="noStrike" cap="none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		OLED-STM32 연결 : I2C 통신 방식</a:t>
            </a:r>
            <a:endParaRPr sz="3200" b="1" i="0" u="none" strike="noStrike" cap="none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222975" y="1095411"/>
            <a:ext cx="3446825" cy="64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4">
            <a:alphaModFix/>
          </a:blip>
          <a:srcRect l="1256" t="1414" r="-1"/>
          <a:stretch/>
        </p:blipFill>
        <p:spPr>
          <a:xfrm>
            <a:off x="3702050" y="6559550"/>
            <a:ext cx="3209236" cy="29246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3"/>
          <p:cNvCxnSpPr/>
          <p:nvPr/>
        </p:nvCxnSpPr>
        <p:spPr>
          <a:xfrm rot="-5400000" flipH="1">
            <a:off x="3888605" y="5696548"/>
            <a:ext cx="1109400" cy="727200"/>
          </a:xfrm>
          <a:prstGeom prst="bentConnector3">
            <a:avLst>
              <a:gd name="adj1" fmla="val 63737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23"/>
          <p:cNvCxnSpPr/>
          <p:nvPr/>
        </p:nvCxnSpPr>
        <p:spPr>
          <a:xfrm rot="-5400000" flipH="1">
            <a:off x="4099513" y="5617797"/>
            <a:ext cx="1109400" cy="8847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23"/>
          <p:cNvCxnSpPr/>
          <p:nvPr/>
        </p:nvCxnSpPr>
        <p:spPr>
          <a:xfrm rot="-5400000" flipH="1">
            <a:off x="3479958" y="4656372"/>
            <a:ext cx="3285300" cy="631500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23"/>
          <p:cNvCxnSpPr/>
          <p:nvPr/>
        </p:nvCxnSpPr>
        <p:spPr>
          <a:xfrm rot="-5400000" flipH="1">
            <a:off x="3795764" y="4656372"/>
            <a:ext cx="3285300" cy="631500"/>
          </a:xfrm>
          <a:prstGeom prst="bentConnector3">
            <a:avLst>
              <a:gd name="adj1" fmla="val 43816"/>
            </a:avLst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1" name="Google Shape;271;p23"/>
          <p:cNvPicPr preferRelativeResize="0"/>
          <p:nvPr/>
        </p:nvPicPr>
        <p:blipFill rotWithShape="1">
          <a:blip r:embed="rId5">
            <a:alphaModFix/>
          </a:blip>
          <a:srcRect t="3456" r="2046"/>
          <a:stretch/>
        </p:blipFill>
        <p:spPr>
          <a:xfrm>
            <a:off x="9992149" y="765277"/>
            <a:ext cx="7531163" cy="50527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/>
        </p:nvSpPr>
        <p:spPr>
          <a:xfrm>
            <a:off x="11075607" y="5855870"/>
            <a:ext cx="5658035" cy="5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&lt;SSD1306 컨르롤러 GDDRAM &gt;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13439323" y="6503901"/>
            <a:ext cx="636814" cy="9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6">
            <a:alphaModFix/>
          </a:blip>
          <a:srcRect t="5241"/>
          <a:stretch/>
        </p:blipFill>
        <p:spPr>
          <a:xfrm>
            <a:off x="9759064" y="7635355"/>
            <a:ext cx="7764248" cy="200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24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24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24"/>
          <p:cNvSpPr txBox="1"/>
          <p:nvPr/>
        </p:nvSpPr>
        <p:spPr>
          <a:xfrm>
            <a:off x="-332537" y="389115"/>
            <a:ext cx="12567300" cy="274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 -  STM32</a:t>
            </a:r>
            <a:endParaRPr sz="45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2)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데이터값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전시를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위한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OLED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이용</a:t>
            </a:r>
            <a:endParaRPr sz="32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32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3570976" y="2006488"/>
            <a:ext cx="5316747" cy="52322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SSD1306_GotoXY(3, 12);  - </a:t>
            </a:r>
            <a:r>
              <a:rPr lang="en-US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 지정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SSD1306_Puts("   Need  ", &amp;Font_11x18, 1); - </a:t>
            </a:r>
            <a:r>
              <a:rPr lang="en-US" sz="1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입력된 값을 출력</a:t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215358" y="3082583"/>
            <a:ext cx="11785878" cy="677108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 SSD1306_GotoXY(uint16_t x, uint16_t 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/* Set write pointers */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SSD1306.CurrentX = x;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SSD1306.CurrentY = y;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 SSD1306_Putc(char ch, FontDef_t* Font, SSD1306_COLOR_t color)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uint32_t i, b, j;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/* Check available space in LCD */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if (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SSD1306_WIDTH &lt;= (SSD1306.CurrentX + Font-&gt;FontWidth) ||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SSD1306_HEIGHT &lt;= (SSD1306.CurrentY + Font-&gt;FontHeight)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/* Error */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return 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/* Go through font */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for (i = 0; i &lt; Font-&gt;FontHeight; i++)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b = Font-&gt;data[(ch - 32) * Font-&gt;FontHeight + i];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for (j = 0; j &lt; Font-&gt;FontWidth; j++)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if ((b &lt;&lt; j) &amp; 0x8000)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SSD1306_DrawPixel(SSD1306.CurrentX + j, (SSD1306.CurrentY + i), (SSD1306_COLOR_t) color);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} else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SSD1306_DrawPixel(SSD1306.CurrentX + j, (SSD1306.CurrentY + i), (SSD1306_COLOR_t)!color);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14936607" y="5214350"/>
            <a:ext cx="278237" cy="472050"/>
          </a:xfrm>
          <a:prstGeom prst="downArrow">
            <a:avLst>
              <a:gd name="adj1" fmla="val 50000"/>
              <a:gd name="adj2" fmla="val 4204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11780600" y="4131529"/>
            <a:ext cx="686848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문자열로</a:t>
            </a:r>
            <a:r>
              <a:rPr lang="en-US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입력된</a:t>
            </a:r>
            <a:r>
              <a:rPr lang="en-US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값을</a:t>
            </a:r>
            <a:r>
              <a:rPr lang="en-US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HEX 값 (0x00)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형태</a:t>
            </a:r>
            <a:r>
              <a:rPr lang="en-US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변환</a:t>
            </a:r>
            <a:endParaRPr lang="en-US" sz="2800" b="1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 b="1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1061456" y="7591036"/>
            <a:ext cx="10909300" cy="20193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8751348" y="3691076"/>
            <a:ext cx="3366652" cy="3820700"/>
          </a:xfrm>
          <a:prstGeom prst="bentArrow">
            <a:avLst>
              <a:gd name="adj1" fmla="val 17986"/>
              <a:gd name="adj2" fmla="val 23277"/>
              <a:gd name="adj3" fmla="val 29594"/>
              <a:gd name="adj4" fmla="val 43750"/>
            </a:avLst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9A45D4-D1ED-4243-97B6-1405DAE97E19}"/>
              </a:ext>
            </a:extLst>
          </p:cNvPr>
          <p:cNvSpPr txBox="1"/>
          <p:nvPr/>
        </p:nvSpPr>
        <p:spPr>
          <a:xfrm>
            <a:off x="10350236" y="5682957"/>
            <a:ext cx="9450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해당 주소</a:t>
            </a:r>
          </a:p>
        </p:txBody>
      </p:sp>
      <p:sp>
        <p:nvSpPr>
          <p:cNvPr id="15" name="Google Shape;284;p24">
            <a:extLst>
              <a:ext uri="{FF2B5EF4-FFF2-40B4-BE49-F238E27FC236}">
                <a16:creationId xmlns:a16="http://schemas.microsoft.com/office/drawing/2014/main" id="{CD6D8736-0CF4-4206-AC36-7F8F8F45C1AD}"/>
              </a:ext>
            </a:extLst>
          </p:cNvPr>
          <p:cNvSpPr/>
          <p:nvPr/>
        </p:nvSpPr>
        <p:spPr>
          <a:xfrm>
            <a:off x="5811994" y="2584167"/>
            <a:ext cx="278237" cy="472050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C175D-F670-44E3-8914-81792392DD79}"/>
              </a:ext>
            </a:extLst>
          </p:cNvPr>
          <p:cNvSpPr txBox="1"/>
          <p:nvPr/>
        </p:nvSpPr>
        <p:spPr>
          <a:xfrm>
            <a:off x="10446878" y="6643961"/>
            <a:ext cx="10084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SSD1306_DrawPixel </a:t>
            </a:r>
            <a:r>
              <a:rPr lang="ko-KR" altLang="en-US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함수 실행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14E1B0-68E6-485C-8ADA-DEC71479274C}"/>
              </a:ext>
            </a:extLst>
          </p:cNvPr>
          <p:cNvSpPr txBox="1"/>
          <p:nvPr/>
        </p:nvSpPr>
        <p:spPr>
          <a:xfrm>
            <a:off x="9947133" y="7775826"/>
            <a:ext cx="10257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color </a:t>
            </a:r>
            <a:r>
              <a:rPr lang="ko-KR" altLang="en-US" sz="2800" b="1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변경</a:t>
            </a:r>
            <a:endParaRPr lang="ko-KR" altLang="en-US" sz="2800" dirty="0"/>
          </a:p>
        </p:txBody>
      </p:sp>
      <p:sp>
        <p:nvSpPr>
          <p:cNvPr id="20" name="Google Shape;284;p24">
            <a:extLst>
              <a:ext uri="{FF2B5EF4-FFF2-40B4-BE49-F238E27FC236}">
                <a16:creationId xmlns:a16="http://schemas.microsoft.com/office/drawing/2014/main" id="{FA6782AD-396B-402F-BBCA-C1E7884339A3}"/>
              </a:ext>
            </a:extLst>
          </p:cNvPr>
          <p:cNvSpPr/>
          <p:nvPr/>
        </p:nvSpPr>
        <p:spPr>
          <a:xfrm>
            <a:off x="14971531" y="7246441"/>
            <a:ext cx="278237" cy="472050"/>
          </a:xfrm>
          <a:prstGeom prst="downArrow">
            <a:avLst>
              <a:gd name="adj1" fmla="val 50000"/>
              <a:gd name="adj2" fmla="val 4204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84;p24">
            <a:extLst>
              <a:ext uri="{FF2B5EF4-FFF2-40B4-BE49-F238E27FC236}">
                <a16:creationId xmlns:a16="http://schemas.microsoft.com/office/drawing/2014/main" id="{9785C71F-26C2-4ECB-AA15-A97D308FBF6F}"/>
              </a:ext>
            </a:extLst>
          </p:cNvPr>
          <p:cNvSpPr/>
          <p:nvPr/>
        </p:nvSpPr>
        <p:spPr>
          <a:xfrm>
            <a:off x="14936606" y="6222143"/>
            <a:ext cx="278237" cy="472050"/>
          </a:xfrm>
          <a:prstGeom prst="downArrow">
            <a:avLst>
              <a:gd name="adj1" fmla="val 50000"/>
              <a:gd name="adj2" fmla="val 4204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25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" name="Google Shape;293;p25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25"/>
          <p:cNvSpPr txBox="1"/>
          <p:nvPr/>
        </p:nvSpPr>
        <p:spPr>
          <a:xfrm>
            <a:off x="-196350" y="468375"/>
            <a:ext cx="12567300" cy="21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 -  STM32</a:t>
            </a:r>
            <a:endParaRPr sz="45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3)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알람설정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- 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사용자에게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입력받은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값을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알람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설정</a:t>
            </a:r>
            <a:endParaRPr sz="32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2229119" y="2900681"/>
            <a:ext cx="2911920" cy="96864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[6]set@32@30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2224042" y="5438410"/>
            <a:ext cx="2911920" cy="830997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2시 32분 30초</a:t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11310692" y="2812943"/>
            <a:ext cx="5073769" cy="213151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모터 동작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(먹이 배급)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3408967" y="4522361"/>
            <a:ext cx="542071" cy="830997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8CB3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1760737" y="3913113"/>
            <a:ext cx="602361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Wifi 통신을 통한 입력받은 값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2854805" y="6279408"/>
            <a:ext cx="232300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설정된 값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1181610" y="8871834"/>
            <a:ext cx="71818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설정된 시간 입력 값과 현재 시간 일치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5"/>
          <p:cNvSpPr/>
          <p:nvPr/>
        </p:nvSpPr>
        <p:spPr>
          <a:xfrm>
            <a:off x="3408966" y="6853352"/>
            <a:ext cx="542071" cy="830997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8CB3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"/>
          <p:cNvSpPr/>
          <p:nvPr/>
        </p:nvSpPr>
        <p:spPr>
          <a:xfrm rot="-5400000">
            <a:off x="7839570" y="4412637"/>
            <a:ext cx="1047806" cy="2446015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624854" y="7791335"/>
            <a:ext cx="6936450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( (sTime.Minutes == bcd_set_min)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&amp;&amp; (sTime.Seconds == bcd_set_sec))</a:t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10123796" y="5164090"/>
            <a:ext cx="7760483" cy="44012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void feed_one_time()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static uint8_t motor_control_value = 10;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motor_control_value += 30;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if (motor_control_value &lt; 10)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motor_control_value = 10;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if (motor_control_value &gt; 130)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motor_control_value = 130;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motor_control(motor_control_value);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/>
        </p:nvSpPr>
        <p:spPr>
          <a:xfrm>
            <a:off x="11661073" y="4630481"/>
            <a:ext cx="6454548" cy="4643226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121767" y="4641674"/>
            <a:ext cx="10485119" cy="4643226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26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6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-196350" y="468375"/>
            <a:ext cx="12567300" cy="21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 -  STM32</a:t>
            </a:r>
            <a:endParaRPr sz="45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3)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알람설정</a:t>
            </a:r>
            <a:r>
              <a:rPr lang="en-US" sz="3200" b="1" i="0" u="none" strike="noStrike" cap="none" dirty="0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시 </a:t>
            </a:r>
            <a:r>
              <a:rPr lang="en-US" sz="3200" b="1" i="0" u="none" strike="noStrike" cap="none" dirty="0" err="1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주의사항</a:t>
            </a:r>
            <a:endParaRPr sz="32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rgbClr val="D8DE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6"/>
          <p:cNvSpPr/>
          <p:nvPr/>
        </p:nvSpPr>
        <p:spPr>
          <a:xfrm rot="-5400000" flipH="1">
            <a:off x="7428930" y="2758255"/>
            <a:ext cx="542071" cy="830997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8CB3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5093292" y="7003325"/>
            <a:ext cx="542071" cy="830997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8CB3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1790834" y="4938360"/>
            <a:ext cx="6829135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( (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sTime.Hours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bcd_set_</a:t>
            </a:r>
            <a:r>
              <a:rPr lang="en-US" sz="2800" dirty="0" err="1"/>
              <a:t>hour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&amp;&amp; (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sTime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Minutes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bcd_set_</a:t>
            </a:r>
            <a:r>
              <a:rPr lang="en-US" sz="2800" dirty="0" err="1"/>
              <a:t>min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318" name="Google Shape;318;p26"/>
          <p:cNvSpPr txBox="1"/>
          <p:nvPr/>
        </p:nvSpPr>
        <p:spPr>
          <a:xfrm>
            <a:off x="1607954" y="2208641"/>
            <a:ext cx="5354888" cy="18158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 *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pArray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[ARR_CNT]={0};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set_hour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atoi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pArray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[2]);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-US" sz="2800" b="1" dirty="0" err="1"/>
              <a:t>_min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atoi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pArray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[3]);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8437089" y="2891503"/>
            <a:ext cx="10485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값이 수신 되면 </a:t>
            </a:r>
            <a:r>
              <a:rPr lang="en-US" sz="3200" b="1" i="0" u="sng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문자열</a:t>
            </a:r>
            <a:r>
              <a:rPr lang="en-US" sz="3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lang="en-US" sz="3200" b="1" i="0" u="sng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정수형태</a:t>
            </a:r>
            <a:r>
              <a:rPr lang="en-US" sz="3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로 형 변환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172379" y="6088907"/>
            <a:ext cx="108203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 값은 비교하기 위해서는 Binary → BCD 코드 변환 필요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124052" y="8237294"/>
            <a:ext cx="108203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내장 RTC sTime의 값은 모두 BCD 코드로 수신되기 때문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11772575" y="4738265"/>
            <a:ext cx="6246796" cy="2554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DecimalToBCD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(int a)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for (int shift = 0; a &gt; 0; shift++, a /= 10)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bcd_pArray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|= a % 10 &lt;&lt; (shift &lt;&lt; 2);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return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bcd_pArray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323" name="Google Shape;323;p26"/>
          <p:cNvSpPr/>
          <p:nvPr/>
        </p:nvSpPr>
        <p:spPr>
          <a:xfrm rot="-5400000">
            <a:off x="10878289" y="6807631"/>
            <a:ext cx="542071" cy="830997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11907625" y="7834322"/>
            <a:ext cx="611174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변환 함수를 실행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8DEDF"/>
                </a:solidFill>
                <a:latin typeface="Arial"/>
                <a:ea typeface="Arial"/>
                <a:cs typeface="Arial"/>
                <a:sym typeface="Arial"/>
              </a:rPr>
              <a:t>if문을 실행하기전 값 변환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6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6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-196350" y="468375"/>
            <a:ext cx="16771664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ko-KR" altLang="en-US" sz="4500" b="1" dirty="0" err="1">
                <a:solidFill>
                  <a:srgbClr val="D8DEDF"/>
                </a:solidFill>
              </a:rPr>
              <a:t>아두이노</a:t>
            </a:r>
            <a:r>
              <a:rPr lang="ko-KR" altLang="en-US" sz="4500" b="1" dirty="0">
                <a:solidFill>
                  <a:srgbClr val="D8DEDF"/>
                </a:solidFill>
              </a:rPr>
              <a:t> </a:t>
            </a:r>
            <a:r>
              <a:rPr lang="en-US" altLang="ko-KR" sz="4500" b="1" dirty="0">
                <a:solidFill>
                  <a:srgbClr val="D8DEDF"/>
                </a:solidFill>
              </a:rPr>
              <a:t>(</a:t>
            </a:r>
            <a:r>
              <a:rPr lang="ko-KR" altLang="en-US" sz="4500" b="1" dirty="0" err="1">
                <a:solidFill>
                  <a:srgbClr val="D8DEDF"/>
                </a:solidFill>
              </a:rPr>
              <a:t>반려견</a:t>
            </a:r>
            <a:r>
              <a:rPr lang="ko-KR" altLang="en-US" sz="4500" b="1" dirty="0">
                <a:solidFill>
                  <a:srgbClr val="D8DEDF"/>
                </a:solidFill>
              </a:rPr>
              <a:t> </a:t>
            </a:r>
            <a:r>
              <a:rPr lang="ko-KR" altLang="en-US" sz="4500" b="1" dirty="0" err="1">
                <a:solidFill>
                  <a:srgbClr val="D8DEDF"/>
                </a:solidFill>
              </a:rPr>
              <a:t>심박측정기</a:t>
            </a:r>
            <a:r>
              <a:rPr lang="en-US" altLang="ko-KR" sz="4500" b="1" dirty="0">
                <a:solidFill>
                  <a:srgbClr val="D8DEDF"/>
                </a:solidFill>
              </a:rPr>
              <a:t>)</a:t>
            </a:r>
            <a:endParaRPr kumimoji="0" sz="45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블루투스 및 </a:t>
            </a:r>
            <a:r>
              <a:rPr kumimoji="0" lang="ko-KR" alt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심박센서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CA0C3-C298-4D8F-B3E5-0BE4E30DD678}"/>
              </a:ext>
            </a:extLst>
          </p:cNvPr>
          <p:cNvSpPr txBox="1"/>
          <p:nvPr/>
        </p:nvSpPr>
        <p:spPr>
          <a:xfrm>
            <a:off x="829449" y="2227370"/>
            <a:ext cx="13135428" cy="71096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samples; 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vReal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vImag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measerment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end"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FFT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Windowing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vReal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samples, FFT_WIN_TYP_HAMMING, FFT_FORWARD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FFT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vReal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vImag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samples, FFT_FORWARD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/* Compute FFT */</a:t>
            </a:r>
            <a:endParaRPr lang="en-US" altLang="ko-KR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FFT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ComplexToMagnitude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vReal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vImag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samples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/* Compute magnitudes */</a:t>
            </a:r>
            <a:endParaRPr lang="en-US" altLang="ko-KR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"Computed magnitudes:"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FFT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MajorPeak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vReal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samples, </a:t>
            </a:r>
            <a:r>
              <a:rPr lang="en-US" altLang="ko-KR" sz="2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samplingFrequency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result = </a:t>
            </a:r>
            <a:r>
              <a:rPr lang="en-US" altLang="ko-KR" sz="2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x*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solidFill>
                  <a:srgbClr val="D35400"/>
                </a:solidFill>
                <a:latin typeface="Consolas" panose="020B0609020204030204" pitchFamily="49" charset="0"/>
              </a:rPr>
              <a:t>sendData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]= 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sendData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"[</a:t>
            </a:r>
            <a:r>
              <a:rPr lang="en-US" altLang="ko-KR" sz="24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udb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24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hel</a:t>
            </a:r>
            <a:r>
              <a:rPr lang="en-US" altLang="ko-KR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@%d\r\n"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result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Serial1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dirty="0" err="1">
                <a:solidFill>
                  <a:srgbClr val="4E5B61"/>
                </a:solidFill>
                <a:latin typeface="Consolas" panose="020B0609020204030204" pitchFamily="49" charset="0"/>
              </a:rPr>
              <a:t>sendData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88ACB-252C-4BDA-B97E-28BB9DB6839C}"/>
              </a:ext>
            </a:extLst>
          </p:cNvPr>
          <p:cNvSpPr/>
          <p:nvPr/>
        </p:nvSpPr>
        <p:spPr>
          <a:xfrm>
            <a:off x="9391265" y="2370871"/>
            <a:ext cx="3570514" cy="225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심박수</a:t>
            </a:r>
            <a:endParaRPr lang="en-US" altLang="ko-KR" sz="4000" dirty="0"/>
          </a:p>
          <a:p>
            <a:pPr algn="ctr"/>
            <a:r>
              <a:rPr lang="ko-KR" altLang="en-US" sz="4000" dirty="0"/>
              <a:t>데이터 수집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DCC159-438D-4619-AB95-524E957E7797}"/>
              </a:ext>
            </a:extLst>
          </p:cNvPr>
          <p:cNvSpPr/>
          <p:nvPr/>
        </p:nvSpPr>
        <p:spPr>
          <a:xfrm>
            <a:off x="14591960" y="5139675"/>
            <a:ext cx="3570514" cy="229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주파수 변환</a:t>
            </a:r>
            <a:endParaRPr lang="en-US" altLang="ko-KR" sz="4000" dirty="0"/>
          </a:p>
          <a:p>
            <a:pPr algn="ctr"/>
            <a:r>
              <a:rPr lang="en-US" altLang="ko-KR" sz="4000" dirty="0"/>
              <a:t>(</a:t>
            </a:r>
            <a:r>
              <a:rPr lang="ko-KR" altLang="en-US" sz="4000" dirty="0" err="1"/>
              <a:t>푸리에변환</a:t>
            </a:r>
            <a:r>
              <a:rPr lang="en-US" altLang="ko-KR" sz="4000" dirty="0"/>
              <a:t>)</a:t>
            </a:r>
          </a:p>
          <a:p>
            <a:pPr algn="ctr"/>
            <a:r>
              <a:rPr lang="en-US" altLang="ko-KR" sz="4000" dirty="0"/>
              <a:t>FFT</a:t>
            </a:r>
            <a:endParaRPr lang="ko-KR" altLang="en-US" sz="4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30873-2A10-443A-B2F5-C1FA24C71C27}"/>
              </a:ext>
            </a:extLst>
          </p:cNvPr>
          <p:cNvSpPr/>
          <p:nvPr/>
        </p:nvSpPr>
        <p:spPr>
          <a:xfrm>
            <a:off x="11176522" y="8384157"/>
            <a:ext cx="3570514" cy="882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심박수 전송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9CB0895-0A3A-4958-A807-5505E1E6BC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53401" y="3117062"/>
            <a:ext cx="2236006" cy="783771"/>
          </a:xfrm>
          <a:prstGeom prst="bentConnector3">
            <a:avLst>
              <a:gd name="adj1" fmla="val 1322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D58706-6A6E-4F61-8A06-827AE2BBFB06}"/>
              </a:ext>
            </a:extLst>
          </p:cNvPr>
          <p:cNvCxnSpPr>
            <a:cxnSpLocks/>
          </p:cNvCxnSpPr>
          <p:nvPr/>
        </p:nvCxnSpPr>
        <p:spPr>
          <a:xfrm flipH="1">
            <a:off x="7397163" y="4626951"/>
            <a:ext cx="7923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51FF241-66A3-40FA-A9C8-421BD698CB64}"/>
              </a:ext>
            </a:extLst>
          </p:cNvPr>
          <p:cNvSpPr/>
          <p:nvPr/>
        </p:nvSpPr>
        <p:spPr>
          <a:xfrm>
            <a:off x="8189482" y="3364729"/>
            <a:ext cx="1201783" cy="4396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DA03806-98ED-4DA3-8A14-2BD58EE513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827904" y="5865793"/>
            <a:ext cx="2236006" cy="783771"/>
          </a:xfrm>
          <a:prstGeom prst="bentConnector3">
            <a:avLst>
              <a:gd name="adj1" fmla="val 1322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781376B-29D1-4391-A282-F8806CD6348B}"/>
              </a:ext>
            </a:extLst>
          </p:cNvPr>
          <p:cNvCxnSpPr>
            <a:cxnSpLocks/>
          </p:cNvCxnSpPr>
          <p:nvPr/>
        </p:nvCxnSpPr>
        <p:spPr>
          <a:xfrm flipH="1">
            <a:off x="12571666" y="7375682"/>
            <a:ext cx="7923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811CBFF-88DA-408E-9A3F-10B84C9F9D3E}"/>
              </a:ext>
            </a:extLst>
          </p:cNvPr>
          <p:cNvSpPr/>
          <p:nvPr/>
        </p:nvSpPr>
        <p:spPr>
          <a:xfrm>
            <a:off x="13363985" y="6113460"/>
            <a:ext cx="1201783" cy="4396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4C11A4F-D46D-43DC-B914-E72BF398D22E}"/>
              </a:ext>
            </a:extLst>
          </p:cNvPr>
          <p:cNvSpPr/>
          <p:nvPr/>
        </p:nvSpPr>
        <p:spPr>
          <a:xfrm>
            <a:off x="7771404" y="8624633"/>
            <a:ext cx="3298415" cy="4396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82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6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6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-196351" y="468375"/>
            <a:ext cx="17475821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>
              <a:lnSpc>
                <a:spcPct val="116004"/>
              </a:lnSpc>
              <a:buSzPts val="4500"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-  </a:t>
            </a:r>
            <a:r>
              <a:rPr lang="ko-KR" altLang="en-US" sz="4500" b="1" dirty="0" err="1">
                <a:solidFill>
                  <a:srgbClr val="D8DEDF"/>
                </a:solidFill>
              </a:rPr>
              <a:t>아두이노</a:t>
            </a:r>
            <a:r>
              <a:rPr lang="ko-KR" altLang="en-US" sz="4500" b="1" dirty="0">
                <a:solidFill>
                  <a:srgbClr val="D8DEDF"/>
                </a:solidFill>
              </a:rPr>
              <a:t> </a:t>
            </a:r>
            <a:r>
              <a:rPr lang="en-US" altLang="ko-KR" sz="4500" b="1" dirty="0">
                <a:solidFill>
                  <a:srgbClr val="D8DEDF"/>
                </a:solidFill>
              </a:rPr>
              <a:t>(</a:t>
            </a:r>
            <a:r>
              <a:rPr lang="ko-KR" altLang="en-US" sz="4500" b="1" dirty="0" err="1">
                <a:solidFill>
                  <a:srgbClr val="D8DEDF"/>
                </a:solidFill>
              </a:rPr>
              <a:t>반려견</a:t>
            </a:r>
            <a:r>
              <a:rPr lang="ko-KR" altLang="en-US" sz="4500" b="1" dirty="0">
                <a:solidFill>
                  <a:srgbClr val="D8DEDF"/>
                </a:solidFill>
              </a:rPr>
              <a:t> </a:t>
            </a:r>
            <a:r>
              <a:rPr lang="ko-KR" altLang="en-US" sz="4500" b="1" dirty="0" err="1">
                <a:solidFill>
                  <a:srgbClr val="D8DEDF"/>
                </a:solidFill>
              </a:rPr>
              <a:t>심박측정기</a:t>
            </a:r>
            <a:r>
              <a:rPr lang="en-US" altLang="ko-KR" sz="4500" b="1" dirty="0">
                <a:solidFill>
                  <a:srgbClr val="D8DEDF"/>
                </a:solidFill>
              </a:rPr>
              <a:t>)</a:t>
            </a:r>
            <a:endParaRPr kumimoji="0" lang="ko-KR" altLang="en-US" sz="45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50F62F-8678-49E8-88D6-4C038CFA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87" y="2074969"/>
            <a:ext cx="6967384" cy="7581151"/>
          </a:xfrm>
          <a:prstGeom prst="rect">
            <a:avLst/>
          </a:prstGeom>
        </p:spPr>
      </p:pic>
      <p:pic>
        <p:nvPicPr>
          <p:cNvPr id="7" name="Google Shape;200;p20">
            <a:extLst>
              <a:ext uri="{FF2B5EF4-FFF2-40B4-BE49-F238E27FC236}">
                <a16:creationId xmlns:a16="http://schemas.microsoft.com/office/drawing/2014/main" id="{B24ACD0A-DBAE-47C8-9676-0F3A72F948A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59556" y="4166144"/>
            <a:ext cx="2876044" cy="23459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B229A89-DBA0-42CE-92D2-D673192D48A4}"/>
              </a:ext>
            </a:extLst>
          </p:cNvPr>
          <p:cNvCxnSpPr>
            <a:cxnSpLocks/>
          </p:cNvCxnSpPr>
          <p:nvPr/>
        </p:nvCxnSpPr>
        <p:spPr>
          <a:xfrm>
            <a:off x="13788398" y="5496021"/>
            <a:ext cx="1354349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3F9CB5-D874-4FF7-B21D-9C1358285AA4}"/>
              </a:ext>
            </a:extLst>
          </p:cNvPr>
          <p:cNvSpPr txBox="1"/>
          <p:nvPr/>
        </p:nvSpPr>
        <p:spPr>
          <a:xfrm>
            <a:off x="15089867" y="6724306"/>
            <a:ext cx="370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</a:rPr>
              <a:t>데이터베이스</a:t>
            </a:r>
          </a:p>
        </p:txBody>
      </p:sp>
      <p:pic>
        <p:nvPicPr>
          <p:cNvPr id="10" name="Google Shape;199;p20">
            <a:extLst>
              <a:ext uri="{FF2B5EF4-FFF2-40B4-BE49-F238E27FC236}">
                <a16:creationId xmlns:a16="http://schemas.microsoft.com/office/drawing/2014/main" id="{0288FD15-DD71-4A52-A394-C7531ADB5AC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8010" b="17571"/>
          <a:stretch/>
        </p:blipFill>
        <p:spPr>
          <a:xfrm>
            <a:off x="9825520" y="4194615"/>
            <a:ext cx="3957471" cy="2602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B61E7D-A9B7-4506-AED1-0D464FD28A63}"/>
              </a:ext>
            </a:extLst>
          </p:cNvPr>
          <p:cNvCxnSpPr>
            <a:cxnSpLocks/>
          </p:cNvCxnSpPr>
          <p:nvPr/>
        </p:nvCxnSpPr>
        <p:spPr>
          <a:xfrm>
            <a:off x="7361346" y="5553170"/>
            <a:ext cx="2439879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9B7F89-622E-439C-8963-9AE58CD60272}"/>
              </a:ext>
            </a:extLst>
          </p:cNvPr>
          <p:cNvSpPr txBox="1"/>
          <p:nvPr/>
        </p:nvSpPr>
        <p:spPr>
          <a:xfrm>
            <a:off x="7576448" y="4953101"/>
            <a:ext cx="225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블루투스 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5A684-D5E8-4BD4-9AF9-3EA1E5D8AD1F}"/>
              </a:ext>
            </a:extLst>
          </p:cNvPr>
          <p:cNvSpPr txBox="1"/>
          <p:nvPr/>
        </p:nvSpPr>
        <p:spPr>
          <a:xfrm>
            <a:off x="10412809" y="6707875"/>
            <a:ext cx="370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</a:rPr>
              <a:t>Raspberry Pi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21572-D99E-4ED6-A31E-E5101844D2F5}"/>
              </a:ext>
            </a:extLst>
          </p:cNvPr>
          <p:cNvSpPr txBox="1"/>
          <p:nvPr/>
        </p:nvSpPr>
        <p:spPr>
          <a:xfrm>
            <a:off x="8294936" y="1863247"/>
            <a:ext cx="8970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</a:rPr>
              <a:t>심박수 측정 후 블루투스 통신을 통하여 데이터 결과를 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</a:rPr>
              <a:t>Database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</a:rPr>
              <a:t>에 저장</a:t>
            </a:r>
          </a:p>
        </p:txBody>
      </p:sp>
      <p:sp>
        <p:nvSpPr>
          <p:cNvPr id="16" name="Google Shape;311;p26">
            <a:extLst>
              <a:ext uri="{FF2B5EF4-FFF2-40B4-BE49-F238E27FC236}">
                <a16:creationId xmlns:a16="http://schemas.microsoft.com/office/drawing/2014/main" id="{3BA9CC51-912B-4637-A390-04A1B8B9E91E}"/>
              </a:ext>
            </a:extLst>
          </p:cNvPr>
          <p:cNvSpPr txBox="1"/>
          <p:nvPr/>
        </p:nvSpPr>
        <p:spPr>
          <a:xfrm>
            <a:off x="7839170" y="1443463"/>
            <a:ext cx="9921938" cy="1932912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705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6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6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-196351" y="468375"/>
            <a:ext cx="17502715" cy="24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>
              <a:lnSpc>
                <a:spcPct val="116004"/>
              </a:lnSpc>
              <a:buSzPts val="4500"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-  </a:t>
            </a:r>
            <a:r>
              <a:rPr lang="ko-KR" altLang="en-US" sz="4500" b="1" dirty="0" err="1">
                <a:solidFill>
                  <a:srgbClr val="D8DEDF"/>
                </a:solidFill>
              </a:rPr>
              <a:t>아두이노</a:t>
            </a:r>
            <a:r>
              <a:rPr lang="ko-KR" altLang="en-US" sz="4500" b="1" dirty="0">
                <a:solidFill>
                  <a:srgbClr val="D8DEDF"/>
                </a:solidFill>
              </a:rPr>
              <a:t> </a:t>
            </a:r>
            <a:r>
              <a:rPr lang="en-US" altLang="ko-KR" sz="4500" b="1" dirty="0">
                <a:solidFill>
                  <a:srgbClr val="D8DEDF"/>
                </a:solidFill>
              </a:rPr>
              <a:t>(</a:t>
            </a:r>
            <a:r>
              <a:rPr lang="ko-KR" altLang="en-US" sz="4500" b="1" dirty="0" err="1">
                <a:solidFill>
                  <a:srgbClr val="D8DEDF"/>
                </a:solidFill>
              </a:rPr>
              <a:t>반려견</a:t>
            </a:r>
            <a:r>
              <a:rPr lang="ko-KR" altLang="en-US" sz="4500" b="1" dirty="0">
                <a:solidFill>
                  <a:srgbClr val="D8DEDF"/>
                </a:solidFill>
              </a:rPr>
              <a:t> </a:t>
            </a:r>
            <a:r>
              <a:rPr lang="ko-KR" altLang="en-US" sz="4500" b="1" dirty="0" err="1">
                <a:solidFill>
                  <a:srgbClr val="D8DEDF"/>
                </a:solidFill>
              </a:rPr>
              <a:t>심박측정기</a:t>
            </a:r>
            <a:r>
              <a:rPr lang="en-US" altLang="ko-KR" sz="4500" b="1" dirty="0">
                <a:solidFill>
                  <a:srgbClr val="D8DEDF"/>
                </a:solidFill>
              </a:rPr>
              <a:t>)</a:t>
            </a:r>
            <a:endParaRPr kumimoji="0" lang="ko-KR" altLang="en-US" sz="45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endParaRPr kumimoji="0" sz="45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20230410_133418">
            <a:hlinkClick r:id="" action="ppaction://media"/>
            <a:extLst>
              <a:ext uri="{FF2B5EF4-FFF2-40B4-BE49-F238E27FC236}">
                <a16:creationId xmlns:a16="http://schemas.microsoft.com/office/drawing/2014/main" id="{41D3808E-8BAC-45E1-AF52-5E4AE2591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610" y="1563394"/>
            <a:ext cx="9786352" cy="55048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F8698C-F3E7-41F8-9D0C-5219F1C175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80" t="34446" r="14328" b="22548"/>
          <a:stretch/>
        </p:blipFill>
        <p:spPr>
          <a:xfrm>
            <a:off x="10656415" y="1509012"/>
            <a:ext cx="7631585" cy="44240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0CEBE6-B248-4B42-AE04-BD6C1B5F3B6E}"/>
              </a:ext>
            </a:extLst>
          </p:cNvPr>
          <p:cNvSpPr/>
          <p:nvPr/>
        </p:nvSpPr>
        <p:spPr>
          <a:xfrm>
            <a:off x="13010798" y="1590045"/>
            <a:ext cx="833718" cy="536235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BC8EED-89F3-4E3F-80D7-190258BEA2A7}"/>
              </a:ext>
            </a:extLst>
          </p:cNvPr>
          <p:cNvSpPr/>
          <p:nvPr/>
        </p:nvSpPr>
        <p:spPr>
          <a:xfrm>
            <a:off x="15070374" y="4056175"/>
            <a:ext cx="1818555" cy="1188269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21BDB-6812-46BA-889F-2C811D8F578F}"/>
              </a:ext>
            </a:extLst>
          </p:cNvPr>
          <p:cNvSpPr txBox="1"/>
          <p:nvPr/>
        </p:nvSpPr>
        <p:spPr>
          <a:xfrm>
            <a:off x="11361647" y="8989119"/>
            <a:ext cx="715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</a:rPr>
              <a:t>실제 심박수와 센서의 값과 근접</a:t>
            </a:r>
          </a:p>
        </p:txBody>
      </p:sp>
      <p:sp>
        <p:nvSpPr>
          <p:cNvPr id="11" name="Google Shape;303;p25">
            <a:extLst>
              <a:ext uri="{FF2B5EF4-FFF2-40B4-BE49-F238E27FC236}">
                <a16:creationId xmlns:a16="http://schemas.microsoft.com/office/drawing/2014/main" id="{4A908CB1-2259-4248-BCEC-F654575C2255}"/>
              </a:ext>
            </a:extLst>
          </p:cNvPr>
          <p:cNvSpPr/>
          <p:nvPr/>
        </p:nvSpPr>
        <p:spPr>
          <a:xfrm>
            <a:off x="14449018" y="6277567"/>
            <a:ext cx="1047806" cy="2446015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25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6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6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-196350" y="468375"/>
            <a:ext cx="125673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-  </a:t>
            </a:r>
            <a:r>
              <a:rPr kumimoji="0" lang="ko-KR" alt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안드로이드</a:t>
            </a:r>
            <a:endParaRPr kumimoji="0" sz="45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lang="en-US" sz="3200" b="1" dirty="0">
                <a:solidFill>
                  <a:srgbClr val="D8DEDF"/>
                </a:solidFill>
              </a:rPr>
              <a:t>PHP</a:t>
            </a:r>
            <a:r>
              <a:rPr lang="ko-KR" altLang="en-US" sz="3200" b="1" dirty="0">
                <a:solidFill>
                  <a:srgbClr val="D8DEDF"/>
                </a:solidFill>
              </a:rPr>
              <a:t> </a:t>
            </a:r>
            <a:r>
              <a:rPr lang="en-US" altLang="ko-KR" sz="3200" b="1" dirty="0">
                <a:solidFill>
                  <a:srgbClr val="D8DEDF"/>
                </a:solidFill>
              </a:rPr>
              <a:t>+</a:t>
            </a:r>
            <a:r>
              <a:rPr lang="ko-KR" altLang="en-US" sz="3200" b="1" dirty="0">
                <a:solidFill>
                  <a:srgbClr val="D8DEDF"/>
                </a:solidFill>
              </a:rPr>
              <a:t> </a:t>
            </a:r>
            <a:r>
              <a:rPr lang="en-US" altLang="ko-KR" sz="3200" b="1" dirty="0">
                <a:solidFill>
                  <a:srgbClr val="D8DEDF"/>
                </a:solidFill>
              </a:rPr>
              <a:t>MariaDB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18;p20">
            <a:extLst>
              <a:ext uri="{FF2B5EF4-FFF2-40B4-BE49-F238E27FC236}">
                <a16:creationId xmlns:a16="http://schemas.microsoft.com/office/drawing/2014/main" id="{6B93FAC8-CE4C-4EB1-928B-9511D05C07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391" r="24136"/>
          <a:stretch/>
        </p:blipFill>
        <p:spPr>
          <a:xfrm>
            <a:off x="2309146" y="2108023"/>
            <a:ext cx="1977899" cy="22434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E2111F-D85C-4C11-BDCF-4966E8C92CAF}"/>
              </a:ext>
            </a:extLst>
          </p:cNvPr>
          <p:cNvSpPr txBox="1"/>
          <p:nvPr/>
        </p:nvSpPr>
        <p:spPr>
          <a:xfrm>
            <a:off x="2129246" y="4511115"/>
            <a:ext cx="276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</a:rPr>
              <a:t>안드로이드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63009E-26B9-4D5E-9C1F-58AA0CBE2AB0}"/>
              </a:ext>
            </a:extLst>
          </p:cNvPr>
          <p:cNvCxnSpPr>
            <a:cxnSpLocks/>
          </p:cNvCxnSpPr>
          <p:nvPr/>
        </p:nvCxnSpPr>
        <p:spPr>
          <a:xfrm>
            <a:off x="4715692" y="3178704"/>
            <a:ext cx="225219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8F96E28-84F0-4B48-9408-C9AA7FB73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541"/>
          <a:stretch/>
        </p:blipFill>
        <p:spPr>
          <a:xfrm>
            <a:off x="7260383" y="2298414"/>
            <a:ext cx="3610479" cy="1862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1C3D93-B822-44DB-8F81-FD08678AFA36}"/>
              </a:ext>
            </a:extLst>
          </p:cNvPr>
          <p:cNvSpPr txBox="1"/>
          <p:nvPr/>
        </p:nvSpPr>
        <p:spPr>
          <a:xfrm>
            <a:off x="8541571" y="4493716"/>
            <a:ext cx="276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</a:rPr>
              <a:t>PHP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Google Shape;200;p20">
            <a:extLst>
              <a:ext uri="{FF2B5EF4-FFF2-40B4-BE49-F238E27FC236}">
                <a16:creationId xmlns:a16="http://schemas.microsoft.com/office/drawing/2014/main" id="{9265419F-52C7-4CA7-A5C3-CFD26974FC5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18668" y="1815172"/>
            <a:ext cx="2876044" cy="23459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754ED14-2694-4A6F-9E02-36E2894A5A3C}"/>
              </a:ext>
            </a:extLst>
          </p:cNvPr>
          <p:cNvCxnSpPr>
            <a:cxnSpLocks/>
          </p:cNvCxnSpPr>
          <p:nvPr/>
        </p:nvCxnSpPr>
        <p:spPr>
          <a:xfrm>
            <a:off x="11166478" y="3054095"/>
            <a:ext cx="225219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99F4FA-3682-4FE7-86F7-A85AF1D652EF}"/>
              </a:ext>
            </a:extLst>
          </p:cNvPr>
          <p:cNvSpPr txBox="1"/>
          <p:nvPr/>
        </p:nvSpPr>
        <p:spPr>
          <a:xfrm>
            <a:off x="13750064" y="4511115"/>
            <a:ext cx="370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bg1">
                    <a:lumMod val="95000"/>
                  </a:schemeClr>
                </a:solidFill>
              </a:rPr>
              <a:t>데이터베이스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Google Shape;311;p26">
            <a:extLst>
              <a:ext uri="{FF2B5EF4-FFF2-40B4-BE49-F238E27FC236}">
                <a16:creationId xmlns:a16="http://schemas.microsoft.com/office/drawing/2014/main" id="{34F323A5-EB18-4CFD-8951-A334C378DF08}"/>
              </a:ext>
            </a:extLst>
          </p:cNvPr>
          <p:cNvSpPr txBox="1"/>
          <p:nvPr/>
        </p:nvSpPr>
        <p:spPr>
          <a:xfrm>
            <a:off x="4715692" y="5557569"/>
            <a:ext cx="9921938" cy="1785064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           </a:t>
            </a:r>
            <a:r>
              <a:rPr lang="ko-KR" alt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안드로이드에서 </a:t>
            </a:r>
            <a:r>
              <a:rPr lang="ko-KR" altLang="en-US" sz="3200" b="1" dirty="0"/>
              <a:t>직접적인 </a:t>
            </a:r>
            <a:r>
              <a:rPr lang="en-US" altLang="ko-KR" sz="3200" b="1" dirty="0"/>
              <a:t>DB</a:t>
            </a:r>
            <a:r>
              <a:rPr lang="ko-KR" altLang="en-US" sz="3200" b="1" dirty="0"/>
              <a:t>접근을 막음</a:t>
            </a:r>
            <a:endParaRPr lang="en-US" altLang="ko-KR" sz="32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058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14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14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" name="Google Shape;99;p14"/>
          <p:cNvGrpSpPr/>
          <p:nvPr/>
        </p:nvGrpSpPr>
        <p:grpSpPr>
          <a:xfrm>
            <a:off x="14855098" y="1695215"/>
            <a:ext cx="6865795" cy="6896570"/>
            <a:chOff x="1813" y="0"/>
            <a:chExt cx="809173" cy="812800"/>
          </a:xfrm>
        </p:grpSpPr>
        <p:sp>
          <p:nvSpPr>
            <p:cNvPr id="100" name="Google Shape;100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8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-3735219" y="1695215"/>
            <a:ext cx="6865795" cy="6896570"/>
            <a:chOff x="1813" y="0"/>
            <a:chExt cx="809173" cy="812800"/>
          </a:xfrm>
        </p:grpSpPr>
        <p:sp>
          <p:nvSpPr>
            <p:cNvPr id="103" name="Google Shape;103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8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1990262" y="4179602"/>
            <a:ext cx="96675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900" b="1" i="0" u="none" strike="noStrike" cap="none">
                <a:solidFill>
                  <a:srgbClr val="2E3F4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Contents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0070502" y="2414909"/>
            <a:ext cx="11062200" cy="7872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구성도</a:t>
            </a: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3600"/>
              <a:buFont typeface="Arial"/>
              <a:buAutoNum type="arabicPeriod"/>
            </a:pP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주요기능</a:t>
            </a: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0005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700"/>
              <a:buFont typeface="Arial"/>
              <a:buAutoNum type="arabicParenR"/>
            </a:pPr>
            <a:r>
              <a:rPr lang="en-US" sz="27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STM-32</a:t>
            </a:r>
            <a:endParaRPr sz="27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0005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700"/>
              <a:buFont typeface="Arial"/>
              <a:buAutoNum type="arabicParenR"/>
            </a:pPr>
            <a:r>
              <a:rPr lang="en-US" sz="27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sz="27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0005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700"/>
              <a:buFont typeface="Arial"/>
              <a:buAutoNum type="arabicParenR"/>
            </a:pPr>
            <a:r>
              <a:rPr lang="en-US" sz="27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-US" sz="27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(MariaDB)</a:t>
            </a:r>
            <a:endParaRPr sz="27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최종</a:t>
            </a:r>
            <a:r>
              <a:rPr lang="en-US" sz="36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r>
              <a:rPr lang="en-US" sz="36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동영상</a:t>
            </a: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차별성</a:t>
            </a:r>
            <a:r>
              <a:rPr lang="en-US" sz="36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활용방안</a:t>
            </a: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None/>
            </a:pP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None/>
            </a:pP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None/>
            </a:pP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None/>
            </a:pPr>
            <a:endParaRPr sz="3600" b="1" i="0" u="none" strike="noStrike" cap="none" dirty="0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6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6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-196350" y="468375"/>
            <a:ext cx="125673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-  </a:t>
            </a:r>
            <a:r>
              <a:rPr lang="en-US" sz="4500" b="1" dirty="0">
                <a:solidFill>
                  <a:srgbClr val="D8DEDF"/>
                </a:solidFill>
              </a:rPr>
              <a:t>PHP</a:t>
            </a:r>
            <a:endParaRPr kumimoji="0" sz="45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200" b="1" dirty="0">
                <a:solidFill>
                  <a:srgbClr val="D8DEDF"/>
                </a:solidFill>
              </a:rPr>
              <a:t>2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3200" b="1" dirty="0">
                <a:solidFill>
                  <a:srgbClr val="D8DEDF"/>
                </a:solidFill>
              </a:rPr>
              <a:t>PHP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9B034-D3F8-42F6-89A9-8A2F498DBA01}"/>
              </a:ext>
            </a:extLst>
          </p:cNvPr>
          <p:cNvSpPr txBox="1"/>
          <p:nvPr/>
        </p:nvSpPr>
        <p:spPr>
          <a:xfrm>
            <a:off x="2491069" y="1507172"/>
            <a:ext cx="13080627" cy="87100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 b="1" dirty="0"/>
              <a:t>&lt;?</a:t>
            </a:r>
            <a:r>
              <a:rPr lang="ko-KR" altLang="en-US" sz="1600" b="1" dirty="0" err="1"/>
              <a:t>php</a:t>
            </a:r>
            <a:endParaRPr lang="ko-KR" altLang="en-US" sz="1600" b="1" dirty="0"/>
          </a:p>
          <a:p>
            <a:r>
              <a:rPr lang="ko-KR" altLang="en-US" sz="1600" b="1" dirty="0"/>
              <a:t>     $</a:t>
            </a:r>
            <a:r>
              <a:rPr lang="ko-KR" altLang="en-US" sz="1600" b="1" dirty="0" err="1"/>
              <a:t>mysql_host</a:t>
            </a:r>
            <a:r>
              <a:rPr lang="ko-KR" altLang="en-US" sz="1600" b="1" dirty="0"/>
              <a:t> = "</a:t>
            </a:r>
            <a:r>
              <a:rPr lang="ko-KR" altLang="en-US" sz="1600" b="1" dirty="0" err="1"/>
              <a:t>localhost</a:t>
            </a:r>
            <a:r>
              <a:rPr lang="ko-KR" altLang="en-US" sz="1600" b="1" dirty="0"/>
              <a:t>";</a:t>
            </a:r>
          </a:p>
          <a:p>
            <a:r>
              <a:rPr lang="ko-KR" altLang="en-US" sz="1600" b="1" dirty="0"/>
              <a:t>     $</a:t>
            </a:r>
            <a:r>
              <a:rPr lang="ko-KR" altLang="en-US" sz="1600" b="1" dirty="0" err="1"/>
              <a:t>mysql_user</a:t>
            </a:r>
            <a:r>
              <a:rPr lang="ko-KR" altLang="en-US" sz="1600" b="1" dirty="0"/>
              <a:t> = "</a:t>
            </a:r>
            <a:r>
              <a:rPr lang="ko-KR" altLang="en-US" sz="1600" b="1" dirty="0" err="1"/>
              <a:t>ubuntu</a:t>
            </a:r>
            <a:r>
              <a:rPr lang="ko-KR" altLang="en-US" sz="1600" b="1" dirty="0"/>
              <a:t>“</a:t>
            </a:r>
            <a:r>
              <a:rPr lang="en-US" altLang="ko-KR" sz="1600" b="1" dirty="0"/>
              <a:t>;</a:t>
            </a:r>
            <a:endParaRPr lang="ko-KR" altLang="en-US" sz="1600" b="1" dirty="0"/>
          </a:p>
          <a:p>
            <a:r>
              <a:rPr lang="ko-KR" altLang="en-US" sz="1600" b="1" dirty="0"/>
              <a:t>     $</a:t>
            </a:r>
            <a:r>
              <a:rPr lang="ko-KR" altLang="en-US" sz="1600" b="1" dirty="0" err="1"/>
              <a:t>mysql_password</a:t>
            </a:r>
            <a:r>
              <a:rPr lang="ko-KR" altLang="en-US" sz="1600" b="1" dirty="0"/>
              <a:t> = "</a:t>
            </a:r>
            <a:r>
              <a:rPr lang="ko-KR" altLang="en-US" sz="1600" b="1" dirty="0" err="1"/>
              <a:t>didtjdah</a:t>
            </a:r>
            <a:r>
              <a:rPr lang="ko-KR" altLang="en-US" sz="1600" b="1" dirty="0"/>
              <a:t>";</a:t>
            </a:r>
          </a:p>
          <a:p>
            <a:r>
              <a:rPr lang="ko-KR" altLang="en-US" sz="1600" b="1" dirty="0"/>
              <a:t>     $</a:t>
            </a:r>
            <a:r>
              <a:rPr lang="ko-KR" altLang="en-US" sz="1600" b="1" dirty="0" err="1"/>
              <a:t>mysql_db</a:t>
            </a:r>
            <a:r>
              <a:rPr lang="ko-KR" altLang="en-US" sz="1600" b="1" dirty="0"/>
              <a:t> = "</a:t>
            </a:r>
            <a:r>
              <a:rPr lang="ko-KR" altLang="en-US" sz="1600" b="1" dirty="0" err="1"/>
              <a:t>iotdb</a:t>
            </a:r>
            <a:r>
              <a:rPr lang="ko-KR" altLang="en-US" sz="1600" b="1" dirty="0"/>
              <a:t>";</a:t>
            </a:r>
            <a:r>
              <a:rPr lang="en-US" altLang="ko-KR" sz="1600" dirty="0"/>
              <a:t> </a:t>
            </a:r>
            <a:endParaRPr lang="ko-KR" altLang="en-US" sz="1600" b="1" dirty="0"/>
          </a:p>
          <a:p>
            <a:r>
              <a:rPr lang="ko-KR" altLang="en-US" sz="1600" b="1" dirty="0"/>
              <a:t>     $</a:t>
            </a:r>
            <a:r>
              <a:rPr lang="ko-KR" altLang="en-US" sz="1600" b="1" dirty="0" err="1"/>
              <a:t>conn</a:t>
            </a:r>
            <a:r>
              <a:rPr lang="ko-KR" altLang="en-US" sz="1600" b="1" dirty="0"/>
              <a:t> = </a:t>
            </a:r>
            <a:r>
              <a:rPr lang="ko-KR" altLang="en-US" sz="1600" b="1" dirty="0" err="1"/>
              <a:t>mysqli_connect</a:t>
            </a:r>
            <a:r>
              <a:rPr lang="ko-KR" altLang="en-US" sz="1600" b="1" dirty="0"/>
              <a:t>($</a:t>
            </a:r>
            <a:r>
              <a:rPr lang="ko-KR" altLang="en-US" sz="1600" b="1" dirty="0" err="1"/>
              <a:t>mysql_host</a:t>
            </a:r>
            <a:r>
              <a:rPr lang="ko-KR" altLang="en-US" sz="1600" b="1" dirty="0"/>
              <a:t>, $</a:t>
            </a:r>
            <a:r>
              <a:rPr lang="ko-KR" altLang="en-US" sz="1600" b="1" dirty="0" err="1"/>
              <a:t>mysql_user</a:t>
            </a:r>
            <a:r>
              <a:rPr lang="ko-KR" altLang="en-US" sz="1600" b="1" dirty="0"/>
              <a:t>, $</a:t>
            </a:r>
            <a:r>
              <a:rPr lang="ko-KR" altLang="en-US" sz="1600" b="1" dirty="0" err="1"/>
              <a:t>mysql_password</a:t>
            </a:r>
            <a:r>
              <a:rPr lang="ko-KR" altLang="en-US" sz="1600" b="1" dirty="0"/>
              <a:t>, $</a:t>
            </a:r>
            <a:r>
              <a:rPr lang="ko-KR" altLang="en-US" sz="1600" b="1" dirty="0" err="1"/>
              <a:t>mysql_db</a:t>
            </a:r>
            <a:r>
              <a:rPr lang="ko-KR" altLang="en-US" sz="1600" b="1" dirty="0"/>
              <a:t>);</a:t>
            </a:r>
          </a:p>
          <a:p>
            <a:r>
              <a:rPr lang="ko-KR" altLang="en-US" sz="1600" b="1" dirty="0"/>
              <a:t>     </a:t>
            </a:r>
            <a:r>
              <a:rPr lang="ko-KR" altLang="en-US" sz="1600" b="1" dirty="0" err="1"/>
              <a:t>if</a:t>
            </a:r>
            <a:r>
              <a:rPr lang="ko-KR" altLang="en-US" sz="1600" b="1" dirty="0"/>
              <a:t> (!$</a:t>
            </a:r>
            <a:r>
              <a:rPr lang="ko-KR" altLang="en-US" sz="1600" b="1" dirty="0" err="1"/>
              <a:t>conn</a:t>
            </a:r>
            <a:r>
              <a:rPr lang="ko-KR" altLang="en-US" sz="1600" b="1" dirty="0"/>
              <a:t>) {</a:t>
            </a:r>
          </a:p>
          <a:p>
            <a:r>
              <a:rPr lang="ko-KR" altLang="en-US" sz="1600" b="1" dirty="0"/>
              <a:t>         </a:t>
            </a:r>
            <a:r>
              <a:rPr lang="ko-KR" altLang="en-US" sz="1600" b="1" dirty="0" err="1"/>
              <a:t>die</a:t>
            </a:r>
            <a:r>
              <a:rPr lang="ko-KR" altLang="en-US" sz="1600" b="1" dirty="0"/>
              <a:t>("</a:t>
            </a:r>
            <a:r>
              <a:rPr lang="ko-KR" altLang="en-US" sz="1600" b="1" dirty="0" err="1"/>
              <a:t>Database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Connect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Error</a:t>
            </a:r>
            <a:r>
              <a:rPr lang="ko-KR" altLang="en-US" sz="1600" b="1" dirty="0"/>
              <a:t>: " . </a:t>
            </a:r>
            <a:r>
              <a:rPr lang="ko-KR" altLang="en-US" sz="1600" b="1" dirty="0" err="1"/>
              <a:t>mysqli_connect_error</a:t>
            </a:r>
            <a:r>
              <a:rPr lang="ko-KR" altLang="en-US" sz="1600" b="1" dirty="0"/>
              <a:t>());</a:t>
            </a:r>
          </a:p>
          <a:p>
            <a:r>
              <a:rPr lang="ko-KR" altLang="en-US" sz="1600" b="1" dirty="0"/>
              <a:t>     }</a:t>
            </a:r>
          </a:p>
          <a:p>
            <a:r>
              <a:rPr lang="ko-KR" altLang="en-US" sz="1600" b="1" dirty="0"/>
              <a:t>     $</a:t>
            </a:r>
            <a:r>
              <a:rPr lang="ko-KR" altLang="en-US" sz="1600" b="1" dirty="0" err="1"/>
              <a:t>android</a:t>
            </a:r>
            <a:r>
              <a:rPr lang="ko-KR" altLang="en-US" sz="1600" b="1" dirty="0"/>
              <a:t> = </a:t>
            </a:r>
            <a:r>
              <a:rPr lang="ko-KR" altLang="en-US" sz="1600" b="1" dirty="0" err="1"/>
              <a:t>strpos</a:t>
            </a:r>
            <a:r>
              <a:rPr lang="ko-KR" altLang="en-US" sz="1600" b="1" dirty="0"/>
              <a:t>($_SERVER['HTTP_USER_AGENT'], "</a:t>
            </a:r>
            <a:r>
              <a:rPr lang="ko-KR" altLang="en-US" sz="1600" b="1" dirty="0" err="1"/>
              <a:t>Android</a:t>
            </a:r>
            <a:r>
              <a:rPr lang="ko-KR" altLang="en-US" sz="1600" b="1" dirty="0"/>
              <a:t>");</a:t>
            </a:r>
          </a:p>
          <a:p>
            <a:r>
              <a:rPr lang="ko-KR" altLang="en-US" sz="1600" b="1" dirty="0"/>
              <a:t>     </a:t>
            </a:r>
            <a:r>
              <a:rPr lang="ko-KR" altLang="en-US" sz="1600" b="1" dirty="0" err="1"/>
              <a:t>if</a:t>
            </a:r>
            <a:r>
              <a:rPr lang="ko-KR" altLang="en-US" sz="1600" b="1" dirty="0"/>
              <a:t> ((($_SERVER['REQUEST_METHOD'] == 'POST') &amp;&amp; </a:t>
            </a:r>
            <a:r>
              <a:rPr lang="ko-KR" altLang="en-US" sz="1600" b="1" dirty="0" err="1"/>
              <a:t>isset</a:t>
            </a:r>
            <a:r>
              <a:rPr lang="ko-KR" altLang="en-US" sz="1600" b="1" dirty="0"/>
              <a:t>($_POST['</a:t>
            </a:r>
            <a:r>
              <a:rPr lang="ko-KR" altLang="en-US" sz="1600" b="1" dirty="0" err="1"/>
              <a:t>submit</a:t>
            </a:r>
            <a:r>
              <a:rPr lang="ko-KR" altLang="en-US" sz="1600" b="1" dirty="0"/>
              <a:t>'])) || $</a:t>
            </a:r>
            <a:r>
              <a:rPr lang="ko-KR" altLang="en-US" sz="1600" b="1" dirty="0" err="1"/>
              <a:t>android</a:t>
            </a:r>
            <a:r>
              <a:rPr lang="ko-KR" altLang="en-US" sz="1600" b="1" dirty="0"/>
              <a:t>)</a:t>
            </a:r>
          </a:p>
          <a:p>
            <a:r>
              <a:rPr lang="ko-KR" altLang="en-US" sz="1600" b="1" dirty="0"/>
              <a:t>     {</a:t>
            </a:r>
          </a:p>
          <a:p>
            <a:r>
              <a:rPr lang="ko-KR" altLang="en-US" sz="1600" b="1" dirty="0"/>
              <a:t>         $</a:t>
            </a:r>
            <a:r>
              <a:rPr lang="ko-KR" altLang="en-US" sz="1600" b="1" dirty="0" err="1"/>
              <a:t>start_date</a:t>
            </a:r>
            <a:r>
              <a:rPr lang="ko-KR" altLang="en-US" sz="1600" b="1" dirty="0"/>
              <a:t> = </a:t>
            </a:r>
            <a:r>
              <a:rPr lang="ko-KR" altLang="en-US" sz="1600" b="1" dirty="0" err="1"/>
              <a:t>trim</a:t>
            </a:r>
            <a:r>
              <a:rPr lang="ko-KR" altLang="en-US" sz="1600" b="1" dirty="0"/>
              <a:t>($_POST['</a:t>
            </a:r>
            <a:r>
              <a:rPr lang="ko-KR" altLang="en-US" sz="1600" b="1" dirty="0" err="1"/>
              <a:t>start</a:t>
            </a:r>
            <a:r>
              <a:rPr lang="ko-KR" altLang="en-US" sz="1600" b="1" dirty="0"/>
              <a:t>']);</a:t>
            </a:r>
          </a:p>
          <a:p>
            <a:r>
              <a:rPr lang="ko-KR" altLang="en-US" sz="1600" b="1" dirty="0"/>
              <a:t>         $</a:t>
            </a:r>
            <a:r>
              <a:rPr lang="ko-KR" altLang="en-US" sz="1600" b="1" dirty="0" err="1"/>
              <a:t>end_date</a:t>
            </a:r>
            <a:r>
              <a:rPr lang="ko-KR" altLang="en-US" sz="1600" b="1" dirty="0"/>
              <a:t> = </a:t>
            </a:r>
            <a:r>
              <a:rPr lang="ko-KR" altLang="en-US" sz="1600" b="1" dirty="0" err="1"/>
              <a:t>trim</a:t>
            </a:r>
            <a:r>
              <a:rPr lang="ko-KR" altLang="en-US" sz="1600" b="1" dirty="0"/>
              <a:t>($_POST['</a:t>
            </a:r>
            <a:r>
              <a:rPr lang="ko-KR" altLang="en-US" sz="1600" b="1" dirty="0" err="1"/>
              <a:t>end</a:t>
            </a:r>
            <a:r>
              <a:rPr lang="ko-KR" altLang="en-US" sz="1600" b="1" dirty="0"/>
              <a:t>']);</a:t>
            </a:r>
          </a:p>
          <a:p>
            <a:r>
              <a:rPr lang="ko-KR" altLang="en-US" sz="1600" b="1" dirty="0"/>
              <a:t>         $</a:t>
            </a:r>
            <a:r>
              <a:rPr lang="ko-KR" altLang="en-US" sz="1600" b="1" dirty="0" err="1"/>
              <a:t>sql</a:t>
            </a:r>
            <a:r>
              <a:rPr lang="ko-KR" altLang="en-US" sz="1600" b="1" dirty="0"/>
              <a:t> = "SELECT * FROM </a:t>
            </a:r>
            <a:r>
              <a:rPr lang="ko-KR" altLang="en-US" sz="1600" b="1" dirty="0" err="1"/>
              <a:t>feed_info</a:t>
            </a:r>
            <a:r>
              <a:rPr lang="ko-KR" altLang="en-US" sz="1600" b="1" dirty="0"/>
              <a:t>  WHERE </a:t>
            </a:r>
            <a:r>
              <a:rPr lang="ko-KR" altLang="en-US" sz="1600" b="1" dirty="0" err="1"/>
              <a:t>date</a:t>
            </a:r>
            <a:r>
              <a:rPr lang="ko-KR" altLang="en-US" sz="1600" b="1" dirty="0"/>
              <a:t> &gt;='$</a:t>
            </a:r>
            <a:r>
              <a:rPr lang="ko-KR" altLang="en-US" sz="1600" b="1" dirty="0" err="1"/>
              <a:t>start_date</a:t>
            </a:r>
            <a:r>
              <a:rPr lang="ko-KR" altLang="en-US" sz="1600" b="1" dirty="0"/>
              <a:t>' AND </a:t>
            </a:r>
            <a:r>
              <a:rPr lang="ko-KR" altLang="en-US" sz="1600" b="1" dirty="0" err="1"/>
              <a:t>date</a:t>
            </a:r>
            <a:r>
              <a:rPr lang="ko-KR" altLang="en-US" sz="1600" b="1" dirty="0"/>
              <a:t> &lt;='$</a:t>
            </a:r>
            <a:r>
              <a:rPr lang="ko-KR" altLang="en-US" sz="1600" b="1" dirty="0" err="1"/>
              <a:t>end_date</a:t>
            </a:r>
            <a:r>
              <a:rPr lang="ko-KR" altLang="en-US" sz="1600" b="1" dirty="0"/>
              <a:t>'";</a:t>
            </a:r>
          </a:p>
          <a:p>
            <a:r>
              <a:rPr lang="ko-KR" altLang="en-US" sz="1600" b="1" dirty="0"/>
              <a:t>         $</a:t>
            </a:r>
            <a:r>
              <a:rPr lang="ko-KR" altLang="en-US" sz="1600" b="1" dirty="0" err="1"/>
              <a:t>result</a:t>
            </a:r>
            <a:r>
              <a:rPr lang="ko-KR" altLang="en-US" sz="1600" b="1" dirty="0"/>
              <a:t> = </a:t>
            </a:r>
            <a:r>
              <a:rPr lang="ko-KR" altLang="en-US" sz="1600" b="1" dirty="0" err="1"/>
              <a:t>mysqli_query</a:t>
            </a:r>
            <a:r>
              <a:rPr lang="ko-KR" altLang="en-US" sz="1600" b="1" dirty="0"/>
              <a:t>($</a:t>
            </a:r>
            <a:r>
              <a:rPr lang="ko-KR" altLang="en-US" sz="1600" b="1" dirty="0" err="1"/>
              <a:t>conn</a:t>
            </a:r>
            <a:r>
              <a:rPr lang="ko-KR" altLang="en-US" sz="1600" b="1" dirty="0"/>
              <a:t>, $</a:t>
            </a:r>
            <a:r>
              <a:rPr lang="ko-KR" altLang="en-US" sz="1600" b="1" dirty="0" err="1"/>
              <a:t>sql</a:t>
            </a:r>
            <a:r>
              <a:rPr lang="ko-KR" altLang="en-US" sz="1600" b="1" dirty="0"/>
              <a:t>);</a:t>
            </a:r>
          </a:p>
          <a:p>
            <a:r>
              <a:rPr lang="ko-KR" altLang="en-US" sz="1600" b="1" dirty="0"/>
              <a:t>         $</a:t>
            </a:r>
            <a:r>
              <a:rPr lang="ko-KR" altLang="en-US" sz="1600" b="1" dirty="0" err="1"/>
              <a:t>i</a:t>
            </a:r>
            <a:r>
              <a:rPr lang="ko-KR" altLang="en-US" sz="1600" b="1" dirty="0"/>
              <a:t> = 1</a:t>
            </a:r>
            <a:r>
              <a:rPr lang="en-US" altLang="ko-KR" sz="1600" b="1" dirty="0"/>
              <a:t>;</a:t>
            </a:r>
            <a:endParaRPr lang="ko-KR" altLang="en-US" sz="1600" b="1" dirty="0"/>
          </a:p>
          <a:p>
            <a:r>
              <a:rPr lang="ko-KR" altLang="en-US" sz="1600" b="1" dirty="0"/>
              <a:t>         </a:t>
            </a:r>
            <a:r>
              <a:rPr lang="ko-KR" altLang="en-US" sz="1600" b="1" dirty="0" err="1"/>
              <a:t>if</a:t>
            </a:r>
            <a:r>
              <a:rPr lang="ko-KR" altLang="en-US" sz="1600" b="1" dirty="0"/>
              <a:t> (</a:t>
            </a:r>
            <a:r>
              <a:rPr lang="ko-KR" altLang="en-US" sz="1600" b="1" dirty="0" err="1"/>
              <a:t>mysqli_num_rows</a:t>
            </a:r>
            <a:r>
              <a:rPr lang="ko-KR" altLang="en-US" sz="1600" b="1" dirty="0"/>
              <a:t>($</a:t>
            </a:r>
            <a:r>
              <a:rPr lang="ko-KR" altLang="en-US" sz="1600" b="1" dirty="0" err="1"/>
              <a:t>result</a:t>
            </a:r>
            <a:r>
              <a:rPr lang="ko-KR" altLang="en-US" sz="1600" b="1" dirty="0"/>
              <a:t>) &gt;= 1 ) {</a:t>
            </a:r>
          </a:p>
          <a:p>
            <a:r>
              <a:rPr lang="ko-KR" altLang="en-US" sz="1600" b="1" dirty="0"/>
              <a:t>             </a:t>
            </a:r>
            <a:r>
              <a:rPr lang="ko-KR" altLang="en-US" sz="1600" b="1" dirty="0" err="1"/>
              <a:t>while</a:t>
            </a:r>
            <a:r>
              <a:rPr lang="ko-KR" altLang="en-US" sz="1600" b="1" dirty="0"/>
              <a:t>( $</a:t>
            </a:r>
            <a:r>
              <a:rPr lang="ko-KR" altLang="en-US" sz="1600" b="1" dirty="0" err="1"/>
              <a:t>i</a:t>
            </a:r>
            <a:r>
              <a:rPr lang="ko-KR" altLang="en-US" sz="1600" b="1" dirty="0"/>
              <a:t> &lt;= </a:t>
            </a:r>
            <a:r>
              <a:rPr lang="ko-KR" altLang="en-US" sz="1600" b="1" dirty="0" err="1"/>
              <a:t>mysqli_num_rows</a:t>
            </a:r>
            <a:r>
              <a:rPr lang="ko-KR" altLang="en-US" sz="1600" b="1" dirty="0"/>
              <a:t>($</a:t>
            </a:r>
            <a:r>
              <a:rPr lang="ko-KR" altLang="en-US" sz="1600" b="1" dirty="0" err="1"/>
              <a:t>result</a:t>
            </a:r>
            <a:r>
              <a:rPr lang="ko-KR" altLang="en-US" sz="1600" b="1" dirty="0"/>
              <a:t>) ){</a:t>
            </a:r>
          </a:p>
          <a:p>
            <a:r>
              <a:rPr lang="ko-KR" altLang="en-US" sz="1600" b="1" dirty="0"/>
              <a:t>                 $</a:t>
            </a:r>
            <a:r>
              <a:rPr lang="ko-KR" altLang="en-US" sz="1600" b="1" dirty="0" err="1"/>
              <a:t>i</a:t>
            </a:r>
            <a:r>
              <a:rPr lang="ko-KR" altLang="en-US" sz="1600" b="1" dirty="0"/>
              <a:t>++;</a:t>
            </a:r>
          </a:p>
          <a:p>
            <a:r>
              <a:rPr lang="ko-KR" altLang="en-US" sz="1600" b="1" dirty="0"/>
              <a:t>                 $</a:t>
            </a:r>
            <a:r>
              <a:rPr lang="ko-KR" altLang="en-US" sz="1600" b="1" dirty="0" err="1"/>
              <a:t>member</a:t>
            </a:r>
            <a:r>
              <a:rPr lang="ko-KR" altLang="en-US" sz="1600" b="1" dirty="0"/>
              <a:t> = </a:t>
            </a:r>
            <a:r>
              <a:rPr lang="ko-KR" altLang="en-US" sz="1600" b="1" dirty="0" err="1"/>
              <a:t>mysqli_fetch_assoc</a:t>
            </a:r>
            <a:r>
              <a:rPr lang="ko-KR" altLang="en-US" sz="1600" b="1" dirty="0"/>
              <a:t>($</a:t>
            </a:r>
            <a:r>
              <a:rPr lang="ko-KR" altLang="en-US" sz="1600" b="1" dirty="0" err="1"/>
              <a:t>result</a:t>
            </a:r>
            <a:r>
              <a:rPr lang="ko-KR" altLang="en-US" sz="1600" b="1" dirty="0"/>
              <a:t>);</a:t>
            </a:r>
          </a:p>
          <a:p>
            <a:r>
              <a:rPr lang="ko-KR" altLang="en-US" sz="1600" b="1" dirty="0"/>
              <a:t>                 </a:t>
            </a:r>
            <a:r>
              <a:rPr lang="ko-KR" altLang="en-US" sz="1600" b="1" dirty="0" err="1"/>
              <a:t>echo</a:t>
            </a:r>
            <a:r>
              <a:rPr lang="ko-KR" altLang="en-US" sz="1600" b="1" dirty="0"/>
              <a:t> "NAME:" . $</a:t>
            </a:r>
            <a:r>
              <a:rPr lang="ko-KR" altLang="en-US" sz="1600" b="1" dirty="0" err="1"/>
              <a:t>member</a:t>
            </a:r>
            <a:r>
              <a:rPr lang="ko-KR" altLang="en-US" sz="1600" b="1" dirty="0"/>
              <a:t>['</a:t>
            </a:r>
            <a:r>
              <a:rPr lang="ko-KR" altLang="en-US" sz="1600" b="1" dirty="0" err="1"/>
              <a:t>name</a:t>
            </a:r>
            <a:r>
              <a:rPr lang="ko-KR" altLang="en-US" sz="1600" b="1" dirty="0"/>
              <a:t>'] . ",DATA:".$</a:t>
            </a:r>
            <a:r>
              <a:rPr lang="ko-KR" altLang="en-US" sz="1600" b="1" dirty="0" err="1"/>
              <a:t>member</a:t>
            </a:r>
            <a:r>
              <a:rPr lang="ko-KR" altLang="en-US" sz="1600" b="1" dirty="0"/>
              <a:t>['</a:t>
            </a:r>
            <a:r>
              <a:rPr lang="ko-KR" altLang="en-US" sz="1600" b="1" dirty="0" err="1"/>
              <a:t>date</a:t>
            </a:r>
            <a:r>
              <a:rPr lang="ko-KR" altLang="en-US" sz="1600" b="1" dirty="0"/>
              <a:t>'].",TIME:".$</a:t>
            </a:r>
            <a:r>
              <a:rPr lang="ko-KR" altLang="en-US" sz="1600" b="1" dirty="0" err="1"/>
              <a:t>member</a:t>
            </a:r>
            <a:r>
              <a:rPr lang="ko-KR" altLang="en-US" sz="1600" b="1" dirty="0"/>
              <a:t>['</a:t>
            </a:r>
            <a:r>
              <a:rPr lang="ko-KR" altLang="en-US" sz="1600" b="1" dirty="0" err="1"/>
              <a:t>time</a:t>
            </a:r>
            <a:r>
              <a:rPr lang="ko-KR" altLang="en-US" sz="1600" b="1" dirty="0"/>
              <a:t>'].",FOOD:".$</a:t>
            </a:r>
            <a:r>
              <a:rPr lang="ko-KR" altLang="en-US" sz="1600" b="1" dirty="0" err="1"/>
              <a:t>member</a:t>
            </a:r>
            <a:r>
              <a:rPr lang="ko-KR" altLang="en-US" sz="1600" b="1" dirty="0"/>
              <a:t>['</a:t>
            </a:r>
            <a:r>
              <a:rPr lang="ko-KR" altLang="en-US" sz="1600" b="1" dirty="0" err="1"/>
              <a:t>food</a:t>
            </a:r>
            <a:r>
              <a:rPr lang="ko-KR" altLang="en-US" sz="1600" b="1" dirty="0"/>
              <a:t>']."\</a:t>
            </a:r>
            <a:r>
              <a:rPr lang="ko-KR" altLang="en-US" sz="1600" b="1" dirty="0" err="1"/>
              <a:t>n</a:t>
            </a:r>
            <a:r>
              <a:rPr lang="ko-KR" altLang="en-US" sz="1600" b="1" dirty="0"/>
              <a:t>";</a:t>
            </a:r>
          </a:p>
          <a:p>
            <a:endParaRPr lang="ko-KR" altLang="en-US" sz="1600" b="1" dirty="0"/>
          </a:p>
          <a:p>
            <a:r>
              <a:rPr lang="ko-KR" altLang="en-US" sz="1600" b="1" dirty="0"/>
              <a:t>             }</a:t>
            </a:r>
          </a:p>
          <a:p>
            <a:r>
              <a:rPr lang="ko-KR" altLang="en-US" sz="1600" b="1" dirty="0"/>
              <a:t>         } </a:t>
            </a:r>
            <a:r>
              <a:rPr lang="ko-KR" altLang="en-US" sz="1600" b="1" dirty="0" err="1"/>
              <a:t>else</a:t>
            </a:r>
            <a:r>
              <a:rPr lang="ko-KR" altLang="en-US" sz="1600" b="1" dirty="0"/>
              <a:t> {</a:t>
            </a:r>
          </a:p>
          <a:p>
            <a:r>
              <a:rPr lang="ko-KR" altLang="en-US" sz="1600" b="1" dirty="0"/>
              <a:t>             </a:t>
            </a:r>
            <a:r>
              <a:rPr lang="ko-KR" altLang="en-US" sz="1600" b="1" dirty="0" err="1"/>
              <a:t>echo</a:t>
            </a:r>
            <a:r>
              <a:rPr lang="ko-KR" altLang="en-US" sz="1600" b="1" dirty="0"/>
              <a:t> "</a:t>
            </a:r>
            <a:r>
              <a:rPr lang="ko-KR" altLang="en-US" sz="1600" b="1" dirty="0" err="1"/>
              <a:t>No</a:t>
            </a:r>
            <a:r>
              <a:rPr lang="ko-KR" altLang="en-US" sz="1600" b="1" dirty="0"/>
              <a:t> Data.";</a:t>
            </a:r>
          </a:p>
          <a:p>
            <a:r>
              <a:rPr lang="ko-KR" altLang="en-US" sz="1600" b="1" dirty="0"/>
              <a:t>              </a:t>
            </a:r>
            <a:r>
              <a:rPr lang="ko-KR" altLang="en-US" sz="1600" b="1" dirty="0" err="1"/>
              <a:t>mysqli_close</a:t>
            </a:r>
            <a:r>
              <a:rPr lang="ko-KR" altLang="en-US" sz="1600" b="1" dirty="0"/>
              <a:t>($</a:t>
            </a:r>
            <a:r>
              <a:rPr lang="ko-KR" altLang="en-US" sz="1600" b="1" dirty="0" err="1"/>
              <a:t>conn</a:t>
            </a:r>
            <a:r>
              <a:rPr lang="ko-KR" altLang="en-US" sz="1600" b="1" dirty="0"/>
              <a:t>);</a:t>
            </a:r>
          </a:p>
          <a:p>
            <a:r>
              <a:rPr lang="ko-KR" altLang="en-US" sz="1600" b="1" dirty="0"/>
              <a:t>              </a:t>
            </a:r>
            <a:r>
              <a:rPr lang="ko-KR" altLang="en-US" sz="1600" b="1" dirty="0" err="1"/>
              <a:t>exit</a:t>
            </a:r>
            <a:r>
              <a:rPr lang="ko-KR" altLang="en-US" sz="1600" b="1" dirty="0"/>
              <a:t>;</a:t>
            </a:r>
            <a:r>
              <a:rPr lang="en-US" altLang="ko-KR" sz="1600" b="1" dirty="0"/>
              <a:t>;</a:t>
            </a:r>
            <a:endParaRPr lang="ko-KR" altLang="en-US" sz="1600" b="1" dirty="0"/>
          </a:p>
          <a:p>
            <a:r>
              <a:rPr lang="ko-KR" altLang="en-US" sz="1600" b="1" dirty="0"/>
              <a:t>          }</a:t>
            </a:r>
          </a:p>
          <a:p>
            <a:r>
              <a:rPr lang="ko-KR" altLang="en-US" sz="1600" b="1" dirty="0"/>
              <a:t>      } </a:t>
            </a:r>
            <a:r>
              <a:rPr lang="ko-KR" altLang="en-US" sz="1600" b="1" dirty="0" err="1"/>
              <a:t>else</a:t>
            </a:r>
            <a:r>
              <a:rPr lang="ko-KR" altLang="en-US" sz="1600" b="1" dirty="0"/>
              <a:t> {</a:t>
            </a:r>
          </a:p>
          <a:p>
            <a:r>
              <a:rPr lang="ko-KR" altLang="en-US" sz="1600" b="1" dirty="0"/>
              <a:t>          </a:t>
            </a:r>
            <a:r>
              <a:rPr lang="ko-KR" altLang="en-US" sz="1600" b="1" dirty="0" err="1"/>
              <a:t>echo</a:t>
            </a:r>
            <a:r>
              <a:rPr lang="ko-KR" altLang="en-US" sz="1600" b="1" dirty="0"/>
              <a:t> "</a:t>
            </a:r>
            <a:r>
              <a:rPr lang="ko-KR" altLang="en-US" sz="1600" b="1" dirty="0" err="1"/>
              <a:t>No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Android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Device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Detected</a:t>
            </a:r>
            <a:r>
              <a:rPr lang="ko-KR" altLang="en-US" sz="1600" b="1" dirty="0"/>
              <a:t>.";</a:t>
            </a:r>
          </a:p>
          <a:p>
            <a:r>
              <a:rPr lang="ko-KR" altLang="en-US" sz="1600" b="1" dirty="0"/>
              <a:t>    }</a:t>
            </a:r>
          </a:p>
          <a:p>
            <a:r>
              <a:rPr lang="ko-KR" altLang="en-US" sz="1600" b="1" dirty="0"/>
              <a:t>      </a:t>
            </a:r>
            <a:r>
              <a:rPr lang="ko-KR" altLang="en-US" sz="1600" b="1" dirty="0" err="1"/>
              <a:t>mysqli_close</a:t>
            </a:r>
            <a:r>
              <a:rPr lang="ko-KR" altLang="en-US" sz="1600" b="1" dirty="0"/>
              <a:t>($</a:t>
            </a:r>
            <a:r>
              <a:rPr lang="ko-KR" altLang="en-US" sz="1600" b="1" dirty="0" err="1"/>
              <a:t>conn</a:t>
            </a:r>
            <a:r>
              <a:rPr lang="ko-KR" altLang="en-US" sz="1600" b="1" dirty="0"/>
              <a:t>);</a:t>
            </a:r>
          </a:p>
          <a:p>
            <a:r>
              <a:rPr lang="ko-KR" altLang="en-US" sz="1600" b="1" dirty="0"/>
              <a:t> ?&gt;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D0BD63-52C4-4385-BC8C-9EAA81F9F747}"/>
              </a:ext>
            </a:extLst>
          </p:cNvPr>
          <p:cNvSpPr/>
          <p:nvPr/>
        </p:nvSpPr>
        <p:spPr>
          <a:xfrm>
            <a:off x="12223058" y="1694124"/>
            <a:ext cx="3025366" cy="1578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DB </a:t>
            </a:r>
            <a:r>
              <a:rPr lang="ko-KR" altLang="en-US" sz="40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접속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D44D71-FFCB-485A-8D4F-5994139BF2C8}"/>
              </a:ext>
            </a:extLst>
          </p:cNvPr>
          <p:cNvSpPr/>
          <p:nvPr/>
        </p:nvSpPr>
        <p:spPr>
          <a:xfrm>
            <a:off x="11118798" y="4174830"/>
            <a:ext cx="6347012" cy="116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보낸 값 받기</a:t>
            </a:r>
            <a:endParaRPr lang="en-US" altLang="ko-KR" sz="32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시작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끝 날짜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32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BBB32-6191-4F12-85F0-817B94A36727}"/>
              </a:ext>
            </a:extLst>
          </p:cNvPr>
          <p:cNvSpPr/>
          <p:nvPr/>
        </p:nvSpPr>
        <p:spPr>
          <a:xfrm>
            <a:off x="9348647" y="5048998"/>
            <a:ext cx="5066176" cy="1678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데이터 베이스 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4461DB-1A49-4CEF-BC83-59A139220F9D}"/>
              </a:ext>
            </a:extLst>
          </p:cNvPr>
          <p:cNvSpPr/>
          <p:nvPr/>
        </p:nvSpPr>
        <p:spPr>
          <a:xfrm>
            <a:off x="14590782" y="6097078"/>
            <a:ext cx="5066176" cy="1520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데이터</a:t>
            </a:r>
            <a:endParaRPr lang="en-US" altLang="ko-KR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송신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D1247EA-6A1C-4EAE-88C0-BE0D22A44A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53570" y="2016971"/>
            <a:ext cx="1455954" cy="782172"/>
          </a:xfrm>
          <a:prstGeom prst="bentConnector3">
            <a:avLst>
              <a:gd name="adj1" fmla="val 185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9EF621-9DC6-47CD-984B-6E9ED38E931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15" y="3136032"/>
            <a:ext cx="806994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00EABEC-A175-4BA6-8E4E-04E104755275}"/>
              </a:ext>
            </a:extLst>
          </p:cNvPr>
          <p:cNvSpPr/>
          <p:nvPr/>
        </p:nvSpPr>
        <p:spPr>
          <a:xfrm>
            <a:off x="11359222" y="2245170"/>
            <a:ext cx="1201783" cy="4396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7072581-3CE3-4EA1-B90E-A027D9812E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64406" y="4233794"/>
            <a:ext cx="1455954" cy="782172"/>
          </a:xfrm>
          <a:prstGeom prst="bentConnector3">
            <a:avLst>
              <a:gd name="adj1" fmla="val 185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352D78-0987-4D59-B3A7-7E6EEDD90799}"/>
              </a:ext>
            </a:extLst>
          </p:cNvPr>
          <p:cNvCxnSpPr>
            <a:cxnSpLocks/>
          </p:cNvCxnSpPr>
          <p:nvPr/>
        </p:nvCxnSpPr>
        <p:spPr>
          <a:xfrm flipH="1">
            <a:off x="10992751" y="5352855"/>
            <a:ext cx="7907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9684206-3D4C-49C5-92BF-E90BF281AC19}"/>
              </a:ext>
            </a:extLst>
          </p:cNvPr>
          <p:cNvSpPr/>
          <p:nvPr/>
        </p:nvSpPr>
        <p:spPr>
          <a:xfrm>
            <a:off x="11770058" y="4461993"/>
            <a:ext cx="1201783" cy="4396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06C025E-F1B9-4F9C-A9FD-3F38392DA4D2}"/>
              </a:ext>
            </a:extLst>
          </p:cNvPr>
          <p:cNvSpPr/>
          <p:nvPr/>
        </p:nvSpPr>
        <p:spPr>
          <a:xfrm>
            <a:off x="15127173" y="6637285"/>
            <a:ext cx="1201783" cy="4396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11E6130-E3FB-4BD4-BF33-41E07BD40B23}"/>
              </a:ext>
            </a:extLst>
          </p:cNvPr>
          <p:cNvSpPr/>
          <p:nvPr/>
        </p:nvSpPr>
        <p:spPr>
          <a:xfrm>
            <a:off x="8398557" y="5657427"/>
            <a:ext cx="1201783" cy="4396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67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6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6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-196350" y="468375"/>
            <a:ext cx="125673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en-US" altLang="ko-KR" sz="4500" b="1" dirty="0">
                <a:solidFill>
                  <a:srgbClr val="D8DEDF"/>
                </a:solidFill>
              </a:rPr>
              <a:t>PHP</a:t>
            </a:r>
            <a:endParaRPr kumimoji="0" sz="45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3)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D4737D-C775-4558-A490-65914CF02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387" y="1419587"/>
            <a:ext cx="12567299" cy="81560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 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url.openConnection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httpURLConnection.setReadTimeout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(5000); 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httpURLConnection.setConnectTimeout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(5000); 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httpURLConnection.setRequestMethod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("POST"); //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요청 방식을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POST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합니다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httpURLConnection.connect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postParameters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 "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=" +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startDate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+ "&amp;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=" +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endDate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OutputStream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outputStream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httpURLConnection.getOutputStream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outputStream.write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postParameters.getBytes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("UTF-8"));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outputStream.flush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outputStream.close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InputStream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inputStream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responseStatusCode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httpURLConnection.getResponseCode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Log.</a:t>
            </a:r>
            <a:r>
              <a:rPr kumimoji="0" lang="ko-KR" altLang="ko-KR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TAG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, "POST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- " +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responseStatusCode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responseStatusCode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HttpURLConnection.</a:t>
            </a:r>
            <a:r>
              <a:rPr kumimoji="0" lang="ko-KR" altLang="ko-KR" sz="18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HTTP_OK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inputStream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httpURLConnection.getInputStream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InputStreamReader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inputStreamReader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InputStreamReader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inputStream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, "UTF-8");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BufferedReader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bufferedReader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BufferedReader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inputStreamReader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while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bufferedReader.readLine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()) !=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(!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line.equals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("")) {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sendHistory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            }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38DE-D102-4BD0-9C11-646AB9667743}"/>
              </a:ext>
            </a:extLst>
          </p:cNvPr>
          <p:cNvSpPr/>
          <p:nvPr/>
        </p:nvSpPr>
        <p:spPr>
          <a:xfrm>
            <a:off x="14629472" y="1419587"/>
            <a:ext cx="3025366" cy="1578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/>
              <a:t>PHP </a:t>
            </a:r>
            <a:r>
              <a:rPr lang="ko-KR" altLang="en-US" sz="4000" dirty="0"/>
              <a:t>접속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96C29-6DB2-4488-8F5E-02E056BD24D0}"/>
              </a:ext>
            </a:extLst>
          </p:cNvPr>
          <p:cNvSpPr/>
          <p:nvPr/>
        </p:nvSpPr>
        <p:spPr>
          <a:xfrm>
            <a:off x="14629472" y="4299280"/>
            <a:ext cx="3025366" cy="1578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날짜 전달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026B7A-DEB2-4A50-B3E7-60D299B96970}"/>
              </a:ext>
            </a:extLst>
          </p:cNvPr>
          <p:cNvSpPr/>
          <p:nvPr/>
        </p:nvSpPr>
        <p:spPr>
          <a:xfrm>
            <a:off x="14234976" y="7246671"/>
            <a:ext cx="3814354" cy="1578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데이터 베이스 </a:t>
            </a:r>
            <a:endParaRPr lang="en-US" altLang="ko-KR" sz="4000" dirty="0"/>
          </a:p>
          <a:p>
            <a:pPr algn="ctr"/>
            <a:r>
              <a:rPr lang="ko-KR" altLang="en-US" sz="4000" dirty="0"/>
              <a:t>검색 결과 받기</a:t>
            </a:r>
          </a:p>
        </p:txBody>
      </p:sp>
      <p:sp>
        <p:nvSpPr>
          <p:cNvPr id="11" name="Google Shape;303;p25">
            <a:extLst>
              <a:ext uri="{FF2B5EF4-FFF2-40B4-BE49-F238E27FC236}">
                <a16:creationId xmlns:a16="http://schemas.microsoft.com/office/drawing/2014/main" id="{77917BE1-34CF-4C19-9F0F-76CE41ACB3CC}"/>
              </a:ext>
            </a:extLst>
          </p:cNvPr>
          <p:cNvSpPr/>
          <p:nvPr/>
        </p:nvSpPr>
        <p:spPr>
          <a:xfrm>
            <a:off x="15760869" y="3142789"/>
            <a:ext cx="762571" cy="1049726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03;p25">
            <a:extLst>
              <a:ext uri="{FF2B5EF4-FFF2-40B4-BE49-F238E27FC236}">
                <a16:creationId xmlns:a16="http://schemas.microsoft.com/office/drawing/2014/main" id="{5EC44F3C-08E7-4A69-A2DA-BD94960FE42C}"/>
              </a:ext>
            </a:extLst>
          </p:cNvPr>
          <p:cNvSpPr/>
          <p:nvPr/>
        </p:nvSpPr>
        <p:spPr>
          <a:xfrm>
            <a:off x="15760869" y="6018315"/>
            <a:ext cx="762571" cy="1049726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9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1;p26">
            <a:extLst>
              <a:ext uri="{FF2B5EF4-FFF2-40B4-BE49-F238E27FC236}">
                <a16:creationId xmlns:a16="http://schemas.microsoft.com/office/drawing/2014/main" id="{C5F32770-E851-4DFC-B5C7-A92A39A90FAE}"/>
              </a:ext>
            </a:extLst>
          </p:cNvPr>
          <p:cNvSpPr txBox="1"/>
          <p:nvPr/>
        </p:nvSpPr>
        <p:spPr>
          <a:xfrm>
            <a:off x="11095137" y="3966511"/>
            <a:ext cx="4833258" cy="4569928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26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6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-196350" y="468375"/>
            <a:ext cx="125673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주요기능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코드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en-US" altLang="ko-KR" sz="4500" b="1" dirty="0">
                <a:solidFill>
                  <a:srgbClr val="D8DEDF"/>
                </a:solidFill>
              </a:rPr>
              <a:t>Raspberry Pi</a:t>
            </a:r>
            <a:endParaRPr kumimoji="0" sz="45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200" b="1" dirty="0">
                <a:solidFill>
                  <a:srgbClr val="D8DEDF"/>
                </a:solidFill>
              </a:rPr>
              <a:t>4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블루투스 통신을 통한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CSI 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D8DED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카메라 각도 조절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D8DED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85197-A229-455F-851F-BEA6B737FFB3}"/>
              </a:ext>
            </a:extLst>
          </p:cNvPr>
          <p:cNvSpPr txBox="1"/>
          <p:nvPr/>
        </p:nvSpPr>
        <p:spPr>
          <a:xfrm>
            <a:off x="1363532" y="2570023"/>
            <a:ext cx="8068235" cy="59093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if</a:t>
            </a:r>
            <a:r>
              <a:rPr lang="ko-KR" altLang="en-US" sz="1800" b="1" dirty="0"/>
              <a:t>(*</a:t>
            </a:r>
            <a:r>
              <a:rPr lang="ko-KR" altLang="en-US" sz="1800" b="1" dirty="0" err="1"/>
              <a:t>pArray</a:t>
            </a:r>
            <a:r>
              <a:rPr lang="ko-KR" altLang="en-US" sz="1800" b="1" dirty="0"/>
              <a:t>[1]=='</a:t>
            </a:r>
            <a:r>
              <a:rPr lang="ko-KR" altLang="en-US" sz="1800" b="1" dirty="0" err="1"/>
              <a:t>d</a:t>
            </a:r>
            <a:r>
              <a:rPr lang="ko-KR" altLang="en-US" sz="1800" b="1" dirty="0"/>
              <a:t>'){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if</a:t>
            </a:r>
            <a:r>
              <a:rPr lang="ko-KR" altLang="en-US" sz="1800" b="1" dirty="0"/>
              <a:t>(ang1 &gt;= 24) </a:t>
            </a:r>
            <a:r>
              <a:rPr lang="ko-KR" altLang="en-US" sz="1800" b="1" dirty="0" err="1"/>
              <a:t>continue</a:t>
            </a:r>
            <a:r>
              <a:rPr lang="ko-KR" altLang="en-US" sz="1800" b="1" dirty="0"/>
              <a:t>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/>
              <a:t>ang1++;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softPwmWrite</a:t>
            </a:r>
            <a:r>
              <a:rPr lang="ko-KR" altLang="en-US" sz="1800" b="1" dirty="0"/>
              <a:t>(SERVO1, ang1);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printf</a:t>
            </a:r>
            <a:r>
              <a:rPr lang="ko-KR" altLang="en-US" sz="1800" b="1" dirty="0"/>
              <a:t>("</a:t>
            </a:r>
            <a:r>
              <a:rPr lang="ko-KR" altLang="en-US" sz="1800" b="1" dirty="0" err="1"/>
              <a:t>u</a:t>
            </a:r>
            <a:r>
              <a:rPr lang="ko-KR" altLang="en-US" sz="1800" b="1" dirty="0"/>
              <a:t>\</a:t>
            </a:r>
            <a:r>
              <a:rPr lang="ko-KR" altLang="en-US" sz="1800" b="1" dirty="0" err="1"/>
              <a:t>r</a:t>
            </a:r>
            <a:r>
              <a:rPr lang="ko-KR" altLang="en-US" sz="1800" b="1" dirty="0"/>
              <a:t>\</a:t>
            </a:r>
            <a:r>
              <a:rPr lang="ko-KR" altLang="en-US" sz="1800" b="1" dirty="0" err="1"/>
              <a:t>n</a:t>
            </a:r>
            <a:r>
              <a:rPr lang="ko-KR" altLang="en-US" sz="1800" b="1" dirty="0"/>
              <a:t>");		</a:t>
            </a:r>
            <a:endParaRPr lang="en-US" altLang="ko-KR" sz="1800" b="1" dirty="0"/>
          </a:p>
          <a:p>
            <a:r>
              <a:rPr lang="ko-KR" altLang="en-US" sz="1800" b="1" dirty="0"/>
              <a:t>}</a:t>
            </a:r>
            <a:r>
              <a:rPr lang="ko-KR" altLang="en-US" sz="1800" b="1" dirty="0" err="1"/>
              <a:t>else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if</a:t>
            </a:r>
            <a:r>
              <a:rPr lang="ko-KR" altLang="en-US" sz="1800" b="1" dirty="0"/>
              <a:t>(*</a:t>
            </a:r>
            <a:r>
              <a:rPr lang="ko-KR" altLang="en-US" sz="1800" b="1" dirty="0" err="1"/>
              <a:t>pArray</a:t>
            </a:r>
            <a:r>
              <a:rPr lang="ko-KR" altLang="en-US" sz="1800" b="1" dirty="0"/>
              <a:t>[1]=='</a:t>
            </a:r>
            <a:r>
              <a:rPr lang="ko-KR" altLang="en-US" sz="1800" b="1" dirty="0" err="1"/>
              <a:t>u</a:t>
            </a:r>
            <a:r>
              <a:rPr lang="ko-KR" altLang="en-US" sz="1800" b="1" dirty="0"/>
              <a:t>’){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if</a:t>
            </a:r>
            <a:r>
              <a:rPr lang="ko-KR" altLang="en-US" sz="1800" b="1" dirty="0"/>
              <a:t>(ang1 &lt;= 5) </a:t>
            </a:r>
            <a:r>
              <a:rPr lang="ko-KR" altLang="en-US" sz="1800" b="1" dirty="0" err="1"/>
              <a:t>continue</a:t>
            </a:r>
            <a:r>
              <a:rPr lang="ko-KR" altLang="en-US" sz="1800" b="1" dirty="0"/>
              <a:t>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/>
              <a:t>ang1--;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softPwmWrite</a:t>
            </a:r>
            <a:r>
              <a:rPr lang="ko-KR" altLang="en-US" sz="1800" b="1" dirty="0"/>
              <a:t>(SERVO1, ang1);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printf</a:t>
            </a:r>
            <a:r>
              <a:rPr lang="ko-KR" altLang="en-US" sz="1800" b="1" dirty="0"/>
              <a:t>("</a:t>
            </a:r>
            <a:r>
              <a:rPr lang="ko-KR" altLang="en-US" sz="1800" b="1" dirty="0" err="1"/>
              <a:t>d</a:t>
            </a:r>
            <a:r>
              <a:rPr lang="ko-KR" altLang="en-US" sz="1800" b="1" dirty="0"/>
              <a:t>\</a:t>
            </a:r>
            <a:r>
              <a:rPr lang="ko-KR" altLang="en-US" sz="1800" b="1" dirty="0" err="1"/>
              <a:t>r</a:t>
            </a:r>
            <a:r>
              <a:rPr lang="ko-KR" altLang="en-US" sz="1800" b="1" dirty="0"/>
              <a:t>\</a:t>
            </a:r>
            <a:r>
              <a:rPr lang="ko-KR" altLang="en-US" sz="1800" b="1" dirty="0" err="1"/>
              <a:t>n</a:t>
            </a:r>
            <a:r>
              <a:rPr lang="ko-KR" altLang="en-US" sz="1800" b="1" dirty="0"/>
              <a:t>");		</a:t>
            </a:r>
            <a:endParaRPr lang="en-US" altLang="ko-KR" sz="1800" b="1" dirty="0"/>
          </a:p>
          <a:p>
            <a:r>
              <a:rPr lang="ko-KR" altLang="en-US" sz="1800" b="1" dirty="0"/>
              <a:t>}</a:t>
            </a:r>
            <a:r>
              <a:rPr lang="ko-KR" altLang="en-US" sz="1800" b="1" dirty="0" err="1"/>
              <a:t>else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if</a:t>
            </a:r>
            <a:r>
              <a:rPr lang="ko-KR" altLang="en-US" sz="1800" b="1" dirty="0"/>
              <a:t>(*</a:t>
            </a:r>
            <a:r>
              <a:rPr lang="ko-KR" altLang="en-US" sz="1800" b="1" dirty="0" err="1"/>
              <a:t>pArray</a:t>
            </a:r>
            <a:r>
              <a:rPr lang="ko-KR" altLang="en-US" sz="1800" b="1" dirty="0"/>
              <a:t>[1]=='</a:t>
            </a:r>
            <a:r>
              <a:rPr lang="ko-KR" altLang="en-US" sz="1800" b="1" dirty="0" err="1"/>
              <a:t>l</a:t>
            </a:r>
            <a:r>
              <a:rPr lang="ko-KR" altLang="en-US" sz="1800" b="1" dirty="0"/>
              <a:t>'){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if</a:t>
            </a:r>
            <a:r>
              <a:rPr lang="ko-KR" altLang="en-US" sz="1800" b="1" dirty="0"/>
              <a:t>(ang2 &gt;= 24) </a:t>
            </a:r>
            <a:r>
              <a:rPr lang="ko-KR" altLang="en-US" sz="1800" b="1" dirty="0" err="1"/>
              <a:t>continue</a:t>
            </a:r>
            <a:r>
              <a:rPr lang="ko-KR" altLang="en-US" sz="1800" b="1" dirty="0"/>
              <a:t>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/>
              <a:t>ang2++;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softPwmWrite</a:t>
            </a:r>
            <a:r>
              <a:rPr lang="ko-KR" altLang="en-US" sz="1800" b="1" dirty="0"/>
              <a:t>(SERVO2, ang2);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printf</a:t>
            </a:r>
            <a:r>
              <a:rPr lang="ko-KR" altLang="en-US" sz="1800" b="1" dirty="0"/>
              <a:t>("</a:t>
            </a:r>
            <a:r>
              <a:rPr lang="ko-KR" altLang="en-US" sz="1800" b="1" dirty="0" err="1"/>
              <a:t>r</a:t>
            </a:r>
            <a:r>
              <a:rPr lang="ko-KR" altLang="en-US" sz="1800" b="1" dirty="0"/>
              <a:t>\</a:t>
            </a:r>
            <a:r>
              <a:rPr lang="ko-KR" altLang="en-US" sz="1800" b="1" dirty="0" err="1"/>
              <a:t>r</a:t>
            </a:r>
            <a:r>
              <a:rPr lang="ko-KR" altLang="en-US" sz="1800" b="1" dirty="0"/>
              <a:t>\</a:t>
            </a:r>
            <a:r>
              <a:rPr lang="ko-KR" altLang="en-US" sz="1800" b="1" dirty="0" err="1"/>
              <a:t>n</a:t>
            </a:r>
            <a:r>
              <a:rPr lang="ko-KR" altLang="en-US" sz="1800" b="1" dirty="0"/>
              <a:t>");		</a:t>
            </a:r>
            <a:endParaRPr lang="en-US" altLang="ko-KR" sz="1800" b="1" dirty="0"/>
          </a:p>
          <a:p>
            <a:r>
              <a:rPr lang="ko-KR" altLang="en-US" sz="1800" b="1" dirty="0"/>
              <a:t>}</a:t>
            </a:r>
            <a:r>
              <a:rPr lang="ko-KR" altLang="en-US" sz="1800" b="1" dirty="0" err="1"/>
              <a:t>else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if</a:t>
            </a:r>
            <a:r>
              <a:rPr lang="ko-KR" altLang="en-US" sz="1800" b="1" dirty="0"/>
              <a:t>(*</a:t>
            </a:r>
            <a:r>
              <a:rPr lang="ko-KR" altLang="en-US" sz="1800" b="1" dirty="0" err="1"/>
              <a:t>pArray</a:t>
            </a:r>
            <a:r>
              <a:rPr lang="ko-KR" altLang="en-US" sz="1800" b="1" dirty="0"/>
              <a:t>[1]=='</a:t>
            </a:r>
            <a:r>
              <a:rPr lang="ko-KR" altLang="en-US" sz="1800" b="1" dirty="0" err="1"/>
              <a:t>r</a:t>
            </a:r>
            <a:r>
              <a:rPr lang="ko-KR" altLang="en-US" sz="1800" b="1" dirty="0"/>
              <a:t>'){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if</a:t>
            </a:r>
            <a:r>
              <a:rPr lang="ko-KR" altLang="en-US" sz="1800" b="1" dirty="0"/>
              <a:t>(ang2 &lt;= 5) </a:t>
            </a:r>
            <a:r>
              <a:rPr lang="ko-KR" altLang="en-US" sz="1800" b="1" dirty="0" err="1"/>
              <a:t>continue</a:t>
            </a:r>
            <a:r>
              <a:rPr lang="ko-KR" altLang="en-US" sz="1800" b="1" dirty="0"/>
              <a:t>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/>
              <a:t>ang2--;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softPwmWrite</a:t>
            </a:r>
            <a:r>
              <a:rPr lang="ko-KR" altLang="en-US" sz="1800" b="1" dirty="0"/>
              <a:t>(SERVO2, ang2);			</a:t>
            </a:r>
            <a:endParaRPr lang="en-US" altLang="ko-KR" sz="1800" b="1" dirty="0"/>
          </a:p>
          <a:p>
            <a:r>
              <a:rPr lang="en-US" altLang="ko-KR" sz="1800" b="1" dirty="0"/>
              <a:t>	</a:t>
            </a:r>
            <a:r>
              <a:rPr lang="ko-KR" altLang="en-US" sz="1800" b="1" dirty="0" err="1"/>
              <a:t>printf</a:t>
            </a:r>
            <a:r>
              <a:rPr lang="ko-KR" altLang="en-US" sz="1800" b="1" dirty="0"/>
              <a:t>("</a:t>
            </a:r>
            <a:r>
              <a:rPr lang="ko-KR" altLang="en-US" sz="1800" b="1" dirty="0" err="1"/>
              <a:t>l</a:t>
            </a:r>
            <a:r>
              <a:rPr lang="ko-KR" altLang="en-US" sz="1800" b="1" dirty="0"/>
              <a:t>\</a:t>
            </a:r>
            <a:r>
              <a:rPr lang="ko-KR" altLang="en-US" sz="1800" b="1" dirty="0" err="1"/>
              <a:t>r</a:t>
            </a:r>
            <a:r>
              <a:rPr lang="ko-KR" altLang="en-US" sz="1800" b="1" dirty="0"/>
              <a:t>\</a:t>
            </a:r>
            <a:r>
              <a:rPr lang="ko-KR" altLang="en-US" sz="1800" b="1" dirty="0" err="1"/>
              <a:t>n</a:t>
            </a:r>
            <a:r>
              <a:rPr lang="ko-KR" altLang="en-US" sz="1800" b="1" dirty="0"/>
              <a:t>");		</a:t>
            </a:r>
            <a:endParaRPr lang="en-US" altLang="ko-KR" sz="1800" b="1" dirty="0"/>
          </a:p>
          <a:p>
            <a:r>
              <a:rPr lang="ko-KR" altLang="en-US" sz="1800" b="1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8AE1B-14B2-4B53-B973-6D75951CCDF5}"/>
              </a:ext>
            </a:extLst>
          </p:cNvPr>
          <p:cNvSpPr txBox="1"/>
          <p:nvPr/>
        </p:nvSpPr>
        <p:spPr>
          <a:xfrm>
            <a:off x="9611223" y="5085289"/>
            <a:ext cx="7157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</a:rPr>
              <a:t>    ‘d’- Down</a:t>
            </a:r>
          </a:p>
          <a:p>
            <a:pPr algn="ctr"/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</a:rPr>
              <a:t>‘u’- Up</a:t>
            </a:r>
          </a:p>
          <a:p>
            <a:pPr algn="ctr"/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</a:rPr>
              <a:t>  ‘l’- Left</a:t>
            </a:r>
          </a:p>
          <a:p>
            <a:pPr algn="ctr"/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</a:rPr>
              <a:t>     ‘r’- Right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226B83-3F5B-4310-BB93-25F2AF58D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397" y="1885940"/>
            <a:ext cx="7407282" cy="969348"/>
          </a:xfrm>
          <a:prstGeom prst="rect">
            <a:avLst/>
          </a:prstGeom>
        </p:spPr>
      </p:pic>
      <p:sp>
        <p:nvSpPr>
          <p:cNvPr id="12" name="Google Shape;303;p25">
            <a:extLst>
              <a:ext uri="{FF2B5EF4-FFF2-40B4-BE49-F238E27FC236}">
                <a16:creationId xmlns:a16="http://schemas.microsoft.com/office/drawing/2014/main" id="{2CE85C80-497B-4CEF-ACC4-D0405DB441FC}"/>
              </a:ext>
            </a:extLst>
          </p:cNvPr>
          <p:cNvSpPr/>
          <p:nvPr/>
        </p:nvSpPr>
        <p:spPr>
          <a:xfrm>
            <a:off x="13130480" y="2714851"/>
            <a:ext cx="762571" cy="1049726"/>
          </a:xfrm>
          <a:prstGeom prst="downArrow">
            <a:avLst>
              <a:gd name="adj1" fmla="val 50000"/>
              <a:gd name="adj2" fmla="val 42048"/>
            </a:avLst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724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27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27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27"/>
          <p:cNvSpPr txBox="1"/>
          <p:nvPr/>
        </p:nvSpPr>
        <p:spPr>
          <a:xfrm>
            <a:off x="2850700" y="4223271"/>
            <a:ext cx="124655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구현 동영상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7"/>
          <p:cNvGrpSpPr/>
          <p:nvPr/>
        </p:nvGrpSpPr>
        <p:grpSpPr>
          <a:xfrm>
            <a:off x="3746132" y="3685281"/>
            <a:ext cx="2450958" cy="2461944"/>
            <a:chOff x="1809" y="-15703"/>
            <a:chExt cx="809173" cy="812800"/>
          </a:xfrm>
        </p:grpSpPr>
        <p:sp>
          <p:nvSpPr>
            <p:cNvPr id="333" name="Google Shape;333;p27"/>
            <p:cNvSpPr/>
            <p:nvPr/>
          </p:nvSpPr>
          <p:spPr>
            <a:xfrm>
              <a:off x="1809" y="-15703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DEDF"/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9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7"/>
            <p:cNvSpPr txBox="1"/>
            <p:nvPr/>
          </p:nvSpPr>
          <p:spPr>
            <a:xfrm>
              <a:off x="76245" y="36696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96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sz="9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0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0"/>
          <p:cNvSpPr txBox="1"/>
          <p:nvPr/>
        </p:nvSpPr>
        <p:spPr>
          <a:xfrm>
            <a:off x="-196350" y="468375"/>
            <a:ext cx="11140800" cy="80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2E3F4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-KR" altLang="en-US" sz="4500" b="1" dirty="0">
                <a:solidFill>
                  <a:srgbClr val="2E3F42"/>
                </a:solidFill>
              </a:rPr>
              <a:t>최종 구현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rgbClr val="2E3F4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0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179;p20">
            <a:extLst>
              <a:ext uri="{FF2B5EF4-FFF2-40B4-BE49-F238E27FC236}">
                <a16:creationId xmlns:a16="http://schemas.microsoft.com/office/drawing/2014/main" id="{F4051302-E439-4CA4-94CB-5F38545414E8}"/>
              </a:ext>
            </a:extLst>
          </p:cNvPr>
          <p:cNvSpPr txBox="1"/>
          <p:nvPr/>
        </p:nvSpPr>
        <p:spPr>
          <a:xfrm>
            <a:off x="623707" y="1271672"/>
            <a:ext cx="11140800" cy="57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lang="en-US" altLang="ko-KR" sz="3200" b="1" dirty="0">
                <a:solidFill>
                  <a:srgbClr val="2E3F42"/>
                </a:solidFill>
                <a:latin typeface="+mn-ea"/>
                <a:ea typeface="+mn-ea"/>
              </a:rPr>
              <a:t>1) WEBCAM</a:t>
            </a:r>
            <a:r>
              <a:rPr lang="ko-KR" altLang="en-US" sz="3200" b="1" dirty="0">
                <a:solidFill>
                  <a:srgbClr val="2E3F42"/>
                </a:solidFill>
                <a:latin typeface="+mn-ea"/>
                <a:ea typeface="+mn-ea"/>
              </a:rPr>
              <a:t> 스트리밍 및 카메라 컨트롤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E3F42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4" name="Screen_Recording_20230410_111129_petCare">
            <a:hlinkClick r:id="" action="ppaction://media"/>
            <a:extLst>
              <a:ext uri="{FF2B5EF4-FFF2-40B4-BE49-F238E27FC236}">
                <a16:creationId xmlns:a16="http://schemas.microsoft.com/office/drawing/2014/main" id="{C7538EA2-634C-45E6-AE81-B3748C306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49126" y="668222"/>
            <a:ext cx="4221038" cy="891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B1B11B-DD23-4655-A774-E0491EC00251}"/>
              </a:ext>
            </a:extLst>
          </p:cNvPr>
          <p:cNvSpPr txBox="1"/>
          <p:nvPr/>
        </p:nvSpPr>
        <p:spPr>
          <a:xfrm>
            <a:off x="1828800" y="2104571"/>
            <a:ext cx="656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라즈베리 파이 </a:t>
            </a:r>
            <a:r>
              <a:rPr lang="en-US" altLang="ko-KR" sz="2400" dirty="0">
                <a:latin typeface="+mn-ea"/>
                <a:ea typeface="+mn-ea"/>
              </a:rPr>
              <a:t>MJPG</a:t>
            </a:r>
            <a:r>
              <a:rPr lang="ko-KR" altLang="en-US" sz="2400" dirty="0">
                <a:latin typeface="+mn-ea"/>
                <a:ea typeface="+mn-ea"/>
              </a:rPr>
              <a:t> 스트리밍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CC27ED-0E20-46AF-AE04-D1F105EA6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5983" y="3606326"/>
            <a:ext cx="4742543" cy="35569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BC4530-4B9C-47E8-A47E-B2CE1572F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465426" y="3615397"/>
            <a:ext cx="4742542" cy="355690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5497C08-A9D8-4017-B539-CD13799DC0AF}"/>
              </a:ext>
            </a:extLst>
          </p:cNvPr>
          <p:cNvCxnSpPr>
            <a:cxnSpLocks/>
          </p:cNvCxnSpPr>
          <p:nvPr/>
        </p:nvCxnSpPr>
        <p:spPr>
          <a:xfrm>
            <a:off x="1636265" y="5143500"/>
            <a:ext cx="1614935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C0878B-9239-4065-94B6-326A13BC26CF}"/>
              </a:ext>
            </a:extLst>
          </p:cNvPr>
          <p:cNvSpPr txBox="1"/>
          <p:nvPr/>
        </p:nvSpPr>
        <p:spPr>
          <a:xfrm>
            <a:off x="452428" y="4539675"/>
            <a:ext cx="14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카메라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7FF73AC-B022-4299-9860-2978822F2042}"/>
              </a:ext>
            </a:extLst>
          </p:cNvPr>
          <p:cNvCxnSpPr>
            <a:cxnSpLocks/>
          </p:cNvCxnSpPr>
          <p:nvPr/>
        </p:nvCxnSpPr>
        <p:spPr>
          <a:xfrm flipH="1">
            <a:off x="8033346" y="3810849"/>
            <a:ext cx="1852675" cy="4178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46489D9-C88B-45C9-AECA-5C1FEC956B57}"/>
              </a:ext>
            </a:extLst>
          </p:cNvPr>
          <p:cNvCxnSpPr>
            <a:cxnSpLocks/>
          </p:cNvCxnSpPr>
          <p:nvPr/>
        </p:nvCxnSpPr>
        <p:spPr>
          <a:xfrm flipH="1">
            <a:off x="8919416" y="4092073"/>
            <a:ext cx="964738" cy="11090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8135134-7E5E-4CF3-B22E-1C2198280AF7}"/>
              </a:ext>
            </a:extLst>
          </p:cNvPr>
          <p:cNvSpPr txBox="1"/>
          <p:nvPr/>
        </p:nvSpPr>
        <p:spPr>
          <a:xfrm>
            <a:off x="9884153" y="3633938"/>
            <a:ext cx="188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서보모터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2939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0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0"/>
          <p:cNvSpPr txBox="1"/>
          <p:nvPr/>
        </p:nvSpPr>
        <p:spPr>
          <a:xfrm>
            <a:off x="-196350" y="468375"/>
            <a:ext cx="11140800" cy="80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2E3F4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kumimoji="0" lang="ko-KR" alt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2E3F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최종 구현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rgbClr val="2E3F4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0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79;p20">
            <a:extLst>
              <a:ext uri="{FF2B5EF4-FFF2-40B4-BE49-F238E27FC236}">
                <a16:creationId xmlns:a16="http://schemas.microsoft.com/office/drawing/2014/main" id="{F7A54CA2-CEA4-43B9-AEEA-5B07954E6904}"/>
              </a:ext>
            </a:extLst>
          </p:cNvPr>
          <p:cNvSpPr txBox="1"/>
          <p:nvPr/>
        </p:nvSpPr>
        <p:spPr>
          <a:xfrm>
            <a:off x="623707" y="1271672"/>
            <a:ext cx="11140800" cy="57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lang="en-US" altLang="ko-KR" sz="3200" b="1" dirty="0">
                <a:solidFill>
                  <a:srgbClr val="2E3F42"/>
                </a:solidFill>
                <a:latin typeface="+mn-ea"/>
                <a:ea typeface="+mn-ea"/>
              </a:rPr>
              <a:t>1)</a:t>
            </a:r>
            <a:r>
              <a:rPr lang="ko-KR" altLang="en-US" sz="3200" b="1" dirty="0">
                <a:solidFill>
                  <a:srgbClr val="2E3F42"/>
                </a:solidFill>
                <a:latin typeface="+mn-ea"/>
                <a:ea typeface="+mn-ea"/>
              </a:rPr>
              <a:t> 사료 그래프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E3F42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2" name="Screen_Recording_20230410_111226_petCare">
            <a:hlinkClick r:id="" action="ppaction://media"/>
            <a:extLst>
              <a:ext uri="{FF2B5EF4-FFF2-40B4-BE49-F238E27FC236}">
                <a16:creationId xmlns:a16="http://schemas.microsoft.com/office/drawing/2014/main" id="{AACE6A44-D75E-495C-B861-55CB32D1B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65564" y="0"/>
            <a:ext cx="4872038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DFBAE9-D39B-4EA6-98DB-0BC501745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73" y="1992895"/>
            <a:ext cx="10314345" cy="8032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8A8D02-C390-4A55-852C-9F2CCA1AC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4804" y="3056294"/>
            <a:ext cx="3755956" cy="66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1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0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0"/>
          <p:cNvSpPr txBox="1"/>
          <p:nvPr/>
        </p:nvSpPr>
        <p:spPr>
          <a:xfrm>
            <a:off x="-196350" y="468375"/>
            <a:ext cx="11140800" cy="80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2E3F4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kumimoji="0" lang="ko-KR" alt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2E3F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최종 구현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rgbClr val="2E3F4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0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79;p20">
            <a:extLst>
              <a:ext uri="{FF2B5EF4-FFF2-40B4-BE49-F238E27FC236}">
                <a16:creationId xmlns:a16="http://schemas.microsoft.com/office/drawing/2014/main" id="{B4792210-F3A7-4648-831D-EB0E099641FD}"/>
              </a:ext>
            </a:extLst>
          </p:cNvPr>
          <p:cNvSpPr txBox="1"/>
          <p:nvPr/>
        </p:nvSpPr>
        <p:spPr>
          <a:xfrm>
            <a:off x="623707" y="1271672"/>
            <a:ext cx="11140800" cy="57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lang="en-US" altLang="ko-KR" sz="3200" b="1" dirty="0">
                <a:solidFill>
                  <a:srgbClr val="2E3F42"/>
                </a:solidFill>
                <a:latin typeface="+mn-ea"/>
                <a:ea typeface="+mn-ea"/>
              </a:rPr>
              <a:t>1) </a:t>
            </a:r>
            <a:r>
              <a:rPr lang="ko-KR" altLang="en-US" sz="3200" b="1" dirty="0" err="1">
                <a:solidFill>
                  <a:srgbClr val="2E3F42"/>
                </a:solidFill>
                <a:latin typeface="+mn-ea"/>
                <a:ea typeface="+mn-ea"/>
              </a:rPr>
              <a:t>심박</a:t>
            </a:r>
            <a:r>
              <a:rPr lang="ko-KR" altLang="en-US" sz="3200" b="1" dirty="0">
                <a:solidFill>
                  <a:srgbClr val="2E3F42"/>
                </a:solidFill>
                <a:latin typeface="+mn-ea"/>
                <a:ea typeface="+mn-ea"/>
              </a:rPr>
              <a:t> 측정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E3F42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4" name="Screen_Recording_20230410_113037_petCare">
            <a:hlinkClick r:id="" action="ppaction://media"/>
            <a:extLst>
              <a:ext uri="{FF2B5EF4-FFF2-40B4-BE49-F238E27FC236}">
                <a16:creationId xmlns:a16="http://schemas.microsoft.com/office/drawing/2014/main" id="{36C73528-A70C-4624-A447-60259A3A60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52292" y="0"/>
            <a:ext cx="4872038" cy="1028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CF06A7-37DB-4D4D-B748-8682BC027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462" y="2048776"/>
            <a:ext cx="4473175" cy="75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0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0"/>
          <p:cNvSpPr txBox="1"/>
          <p:nvPr/>
        </p:nvSpPr>
        <p:spPr>
          <a:xfrm>
            <a:off x="-196350" y="468375"/>
            <a:ext cx="11140800" cy="80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2E3F4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kumimoji="0" lang="ko-KR" alt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2E3F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최종 구현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rgbClr val="2E3F4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0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79;p20">
            <a:extLst>
              <a:ext uri="{FF2B5EF4-FFF2-40B4-BE49-F238E27FC236}">
                <a16:creationId xmlns:a16="http://schemas.microsoft.com/office/drawing/2014/main" id="{499E9D3C-6492-4CE8-BBCF-49FB5856B419}"/>
              </a:ext>
            </a:extLst>
          </p:cNvPr>
          <p:cNvSpPr txBox="1"/>
          <p:nvPr/>
        </p:nvSpPr>
        <p:spPr>
          <a:xfrm>
            <a:off x="623707" y="1271672"/>
            <a:ext cx="11140800" cy="57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lang="en-US" altLang="ko-KR" sz="3200" b="1" dirty="0">
                <a:solidFill>
                  <a:srgbClr val="2E3F42"/>
                </a:solidFill>
                <a:latin typeface="+mn-ea"/>
                <a:ea typeface="+mn-ea"/>
              </a:rPr>
              <a:t>1) </a:t>
            </a:r>
            <a:r>
              <a:rPr lang="ko-KR" altLang="en-US" sz="3200" b="1" dirty="0">
                <a:solidFill>
                  <a:srgbClr val="2E3F42"/>
                </a:solidFill>
                <a:latin typeface="+mn-ea"/>
                <a:ea typeface="+mn-ea"/>
              </a:rPr>
              <a:t>반려동물 사료 </a:t>
            </a:r>
            <a:r>
              <a:rPr lang="ko-KR" altLang="en-US" sz="3200" b="1" dirty="0" err="1">
                <a:solidFill>
                  <a:srgbClr val="2E3F42"/>
                </a:solidFill>
                <a:latin typeface="+mn-ea"/>
                <a:ea typeface="+mn-ea"/>
              </a:rPr>
              <a:t>급식기</a:t>
            </a:r>
            <a:r>
              <a:rPr lang="ko-KR" altLang="en-US" sz="3200" b="1" dirty="0">
                <a:solidFill>
                  <a:srgbClr val="2E3F42"/>
                </a:solidFill>
                <a:latin typeface="+mn-ea"/>
                <a:ea typeface="+mn-ea"/>
              </a:rPr>
              <a:t> 구현 영상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E3F42"/>
              </a:solidFill>
              <a:effectLst/>
              <a:uLnTx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pic>
        <p:nvPicPr>
          <p:cNvPr id="2" name="최종영상">
            <a:hlinkClick r:id="" action="ppaction://media"/>
            <a:extLst>
              <a:ext uri="{FF2B5EF4-FFF2-40B4-BE49-F238E27FC236}">
                <a16:creationId xmlns:a16="http://schemas.microsoft.com/office/drawing/2014/main" id="{C5020530-7064-46E1-A3E1-B87CB1071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2324" y="1762850"/>
            <a:ext cx="14321377" cy="80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8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p28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" name="Google Shape;340;p28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1" name="Google Shape;341;p28"/>
          <p:cNvSpPr txBox="1"/>
          <p:nvPr/>
        </p:nvSpPr>
        <p:spPr>
          <a:xfrm>
            <a:off x="3107845" y="4163756"/>
            <a:ext cx="124655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차별성 및 활용방안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28"/>
          <p:cNvGrpSpPr/>
          <p:nvPr/>
        </p:nvGrpSpPr>
        <p:grpSpPr>
          <a:xfrm>
            <a:off x="2882532" y="3736081"/>
            <a:ext cx="2450958" cy="2461944"/>
            <a:chOff x="1809" y="-15703"/>
            <a:chExt cx="809173" cy="812800"/>
          </a:xfrm>
        </p:grpSpPr>
        <p:sp>
          <p:nvSpPr>
            <p:cNvPr id="343" name="Google Shape;343;p28"/>
            <p:cNvSpPr/>
            <p:nvPr/>
          </p:nvSpPr>
          <p:spPr>
            <a:xfrm>
              <a:off x="1809" y="-15703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DEDF"/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9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8"/>
            <p:cNvSpPr txBox="1"/>
            <p:nvPr/>
          </p:nvSpPr>
          <p:spPr>
            <a:xfrm>
              <a:off x="76195" y="36683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96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06</a:t>
              </a:r>
              <a:endParaRPr sz="9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/>
        </p:nvSpPr>
        <p:spPr>
          <a:xfrm>
            <a:off x="293928" y="1491732"/>
            <a:ext cx="5530800" cy="142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0" i="0" u="none" strike="noStrike" cap="none">
                <a:solidFill>
                  <a:srgbClr val="2E3F4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385423" y="1491032"/>
            <a:ext cx="5517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12471400" y="1491732"/>
            <a:ext cx="551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29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353;p29"/>
          <p:cNvCxnSpPr/>
          <p:nvPr/>
        </p:nvCxnSpPr>
        <p:spPr>
          <a:xfrm>
            <a:off x="-12" y="1418148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4" name="Google Shape;354;p29"/>
          <p:cNvSpPr txBox="1"/>
          <p:nvPr/>
        </p:nvSpPr>
        <p:spPr>
          <a:xfrm>
            <a:off x="-182750" y="176900"/>
            <a:ext cx="1114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7. 차별성 및 활용방안</a:t>
            </a:r>
            <a:endParaRPr sz="2300" b="0" i="0" u="none" strike="noStrike" cap="none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9"/>
          <p:cNvSpPr txBox="1"/>
          <p:nvPr/>
        </p:nvSpPr>
        <p:spPr>
          <a:xfrm>
            <a:off x="6" y="1706428"/>
            <a:ext cx="17909100" cy="772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>
                <a:solidFill>
                  <a:srgbClr val="595959"/>
                </a:solidFill>
              </a:rPr>
              <a:t>1. </a:t>
            </a:r>
            <a:r>
              <a:rPr lang="en-US" sz="3200" b="1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심전도</a:t>
            </a:r>
            <a:r>
              <a:rPr lang="en-US" sz="3200" b="1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센서를</a:t>
            </a:r>
            <a:r>
              <a:rPr lang="en-US" sz="3200" b="1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3200" b="1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3200" b="1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값의</a:t>
            </a:r>
            <a:r>
              <a:rPr lang="en-US" sz="3200" b="1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endParaRPr sz="3200" b="1" i="0" u="sng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	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효율적인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사료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공급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   		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대중적인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사료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자동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보급기는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설정된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시간에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일정량의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사료를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보급하지만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본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작품의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자동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   		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보급기는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심박수에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따라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사료의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양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조절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5959"/>
                </a:solidFill>
              </a:rPr>
              <a:t>            	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2800" b="0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건강</a:t>
            </a:r>
            <a:r>
              <a:rPr lang="en-US" sz="28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상태에</a:t>
            </a:r>
            <a:r>
              <a:rPr lang="en-US" sz="28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따라</a:t>
            </a:r>
            <a:r>
              <a:rPr lang="en-US" sz="28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적절한</a:t>
            </a:r>
            <a:r>
              <a:rPr lang="en-US" sz="28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양의</a:t>
            </a:r>
            <a:r>
              <a:rPr lang="en-US" sz="28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사료</a:t>
            </a:r>
            <a:r>
              <a:rPr lang="en-US" sz="28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보급</a:t>
            </a:r>
            <a:r>
              <a:rPr lang="en-US" sz="2800" b="0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sng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endParaRPr sz="2800" b="0" i="0" u="sng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sng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	2)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자동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의료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기록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생성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심전도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센서를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사용하여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받은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값을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Database 에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저장하고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사용자의</a:t>
            </a:r>
            <a:r>
              <a:rPr lang="en-US" sz="2800" dirty="0">
                <a:solidFill>
                  <a:srgbClr val="595959"/>
                </a:solidFill>
              </a:rPr>
              <a:t>           </a:t>
            </a:r>
            <a:endParaRPr sz="2800" dirty="0">
              <a:solidFill>
                <a:srgbClr val="595959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5959"/>
                </a:solidFill>
              </a:rPr>
              <a:t>                 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어플리케이션에서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실시간으로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확인이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가능함에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따라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진료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시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건강상태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정보를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쉽게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수집</a:t>
            </a: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3200" b="1" u="sng" dirty="0">
                <a:solidFill>
                  <a:srgbClr val="595959"/>
                </a:solidFill>
              </a:rPr>
              <a:t>다양한 </a:t>
            </a:r>
            <a:r>
              <a:rPr lang="en-US" sz="3200" b="1" u="sng" dirty="0" err="1">
                <a:solidFill>
                  <a:srgbClr val="595959"/>
                </a:solidFill>
              </a:rPr>
              <a:t>서비스</a:t>
            </a:r>
            <a:r>
              <a:rPr lang="en-US" sz="3200" b="1" u="sng" dirty="0">
                <a:solidFill>
                  <a:srgbClr val="595959"/>
                </a:solidFill>
              </a:rPr>
              <a:t> </a:t>
            </a:r>
            <a:r>
              <a:rPr lang="en-US" sz="3200" b="1" u="sng" dirty="0" err="1">
                <a:solidFill>
                  <a:srgbClr val="595959"/>
                </a:solidFill>
              </a:rPr>
              <a:t>제공</a:t>
            </a:r>
            <a:r>
              <a:rPr lang="en-US" sz="3200" b="1" u="sng" dirty="0">
                <a:solidFill>
                  <a:srgbClr val="595959"/>
                </a:solidFill>
              </a:rPr>
              <a:t> </a:t>
            </a:r>
            <a:r>
              <a:rPr lang="en-US" sz="3200" b="1" u="sng" dirty="0" err="1">
                <a:solidFill>
                  <a:srgbClr val="595959"/>
                </a:solidFill>
              </a:rPr>
              <a:t>가능</a:t>
            </a:r>
            <a:endParaRPr sz="3200" b="1" u="sng" dirty="0">
              <a:solidFill>
                <a:srgbClr val="595959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u="sng" dirty="0">
              <a:solidFill>
                <a:srgbClr val="595959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5959"/>
                </a:solidFill>
              </a:rPr>
              <a:t>1) </a:t>
            </a:r>
            <a:r>
              <a:rPr lang="en-US" sz="2800" dirty="0" err="1">
                <a:solidFill>
                  <a:srgbClr val="595959"/>
                </a:solidFill>
              </a:rPr>
              <a:t>위급상황시</a:t>
            </a:r>
            <a:r>
              <a:rPr lang="en-US" sz="2800" dirty="0">
                <a:solidFill>
                  <a:srgbClr val="595959"/>
                </a:solidFill>
              </a:rPr>
              <a:t>, </a:t>
            </a:r>
            <a:r>
              <a:rPr lang="en-US" sz="2800" dirty="0" err="1">
                <a:solidFill>
                  <a:srgbClr val="595959"/>
                </a:solidFill>
              </a:rPr>
              <a:t>심전도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센서로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감지된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건강상태를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사용자의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어플리케이션에</a:t>
            </a:r>
            <a:r>
              <a:rPr lang="en-US" sz="2800" dirty="0">
                <a:solidFill>
                  <a:srgbClr val="595959"/>
                </a:solidFill>
              </a:rPr>
              <a:t> push alarm</a:t>
            </a:r>
            <a:endParaRPr sz="2800" dirty="0">
              <a:solidFill>
                <a:srgbClr val="595959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5959"/>
                </a:solidFill>
              </a:rPr>
              <a:t>    </a:t>
            </a:r>
            <a:r>
              <a:rPr lang="en-US" sz="2800" dirty="0" err="1">
                <a:solidFill>
                  <a:srgbClr val="595959"/>
                </a:solidFill>
              </a:rPr>
              <a:t>수신</a:t>
            </a:r>
            <a:endParaRPr sz="2800" dirty="0">
              <a:solidFill>
                <a:srgbClr val="595959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595959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95959"/>
                </a:solidFill>
              </a:rPr>
              <a:t>2) </a:t>
            </a:r>
            <a:r>
              <a:rPr lang="en-US" sz="2800" dirty="0" err="1">
                <a:solidFill>
                  <a:srgbClr val="595959"/>
                </a:solidFill>
              </a:rPr>
              <a:t>원격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모니터링을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통한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반려견의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필요사항을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사용자가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실시간으로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제공</a:t>
            </a:r>
            <a:r>
              <a:rPr lang="en-US" sz="2800" dirty="0">
                <a:solidFill>
                  <a:srgbClr val="595959"/>
                </a:solidFill>
              </a:rPr>
              <a:t> </a:t>
            </a:r>
            <a:r>
              <a:rPr lang="en-US" sz="2800" dirty="0" err="1">
                <a:solidFill>
                  <a:srgbClr val="595959"/>
                </a:solidFill>
              </a:rPr>
              <a:t>가능</a:t>
            </a:r>
            <a:r>
              <a:rPr lang="en-US" sz="2800" dirty="0">
                <a:solidFill>
                  <a:srgbClr val="595959"/>
                </a:solidFill>
              </a:rPr>
              <a:t>  </a:t>
            </a:r>
            <a:endParaRPr sz="2800" dirty="0">
              <a:solidFill>
                <a:srgbClr val="595959"/>
              </a:solidFill>
            </a:endParaRPr>
          </a:p>
        </p:txBody>
      </p:sp>
      <p:pic>
        <p:nvPicPr>
          <p:cNvPr id="356" name="Google Shape;3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6575" y="6369575"/>
            <a:ext cx="3366575" cy="349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5543100" y="4223560"/>
            <a:ext cx="82068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5752732" y="3685281"/>
            <a:ext cx="2450958" cy="2461944"/>
            <a:chOff x="1809" y="-15703"/>
            <a:chExt cx="809173" cy="812800"/>
          </a:xfrm>
        </p:grpSpPr>
        <p:sp>
          <p:nvSpPr>
            <p:cNvPr id="113" name="Google Shape;113;p15"/>
            <p:cNvSpPr/>
            <p:nvPr/>
          </p:nvSpPr>
          <p:spPr>
            <a:xfrm>
              <a:off x="1809" y="-15703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DEDF"/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9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76245" y="-15703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9600" b="0" i="0" u="none" strike="noStrike" cap="none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9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5" name="Google Shape;115;p15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9489916" y="4794955"/>
            <a:ext cx="3519336" cy="3535111"/>
            <a:chOff x="1813" y="0"/>
            <a:chExt cx="809173" cy="812800"/>
          </a:xfrm>
        </p:grpSpPr>
        <p:sp>
          <p:nvSpPr>
            <p:cNvPr id="122" name="Google Shape;122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13701075" y="4794955"/>
            <a:ext cx="3519336" cy="3535111"/>
            <a:chOff x="1813" y="0"/>
            <a:chExt cx="809173" cy="812800"/>
          </a:xfrm>
        </p:grpSpPr>
        <p:sp>
          <p:nvSpPr>
            <p:cNvPr id="125" name="Google Shape;125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654262" y="8844139"/>
            <a:ext cx="399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먹이 자동 보급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5039054" y="8865708"/>
            <a:ext cx="399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건강관리를 위한 맥박 측정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9250237" y="8865708"/>
            <a:ext cx="399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온/습도 확인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13461396" y="8865708"/>
            <a:ext cx="399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원격 모니터링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371400" y="493625"/>
            <a:ext cx="1114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4500"/>
              <a:buFont typeface="Arial"/>
              <a:buAutoNum type="arabicPeriod"/>
            </a:pPr>
            <a:r>
              <a:rPr lang="en-US" sz="4500" b="1" i="0" u="none" strike="noStrike" cap="none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16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6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16"/>
          <p:cNvSpPr txBox="1"/>
          <p:nvPr/>
        </p:nvSpPr>
        <p:spPr>
          <a:xfrm>
            <a:off x="270125" y="2026063"/>
            <a:ext cx="17747750" cy="182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1인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가구의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증가에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따른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반려동물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시장이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증가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함에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따라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반려케어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시스템에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집중이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되고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있다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반려인이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원격으로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영상을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관제하면서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먹이를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보급해주고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맥박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측정시스템을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이용함으로써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반려동물의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건강관리가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00" b="1" i="0" u="none" strike="noStrike" cap="none" dirty="0" err="1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가능하다</a:t>
            </a:r>
            <a:r>
              <a:rPr lang="en-US" sz="3300" b="1" i="0" u="none" strike="noStrike" cap="none" dirty="0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925" y="4794950"/>
            <a:ext cx="3651375" cy="353511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200" y="4794949"/>
            <a:ext cx="3519300" cy="353511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9825" y="4794950"/>
            <a:ext cx="3519300" cy="3535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01025" y="4794950"/>
            <a:ext cx="3519300" cy="3535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17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17"/>
          <p:cNvSpPr txBox="1"/>
          <p:nvPr/>
        </p:nvSpPr>
        <p:spPr>
          <a:xfrm>
            <a:off x="4400100" y="4345378"/>
            <a:ext cx="82068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17"/>
          <p:cNvGrpSpPr/>
          <p:nvPr/>
        </p:nvGrpSpPr>
        <p:grpSpPr>
          <a:xfrm>
            <a:off x="5295532" y="3685281"/>
            <a:ext cx="2450958" cy="2461944"/>
            <a:chOff x="1809" y="-15703"/>
            <a:chExt cx="809173" cy="812800"/>
          </a:xfrm>
        </p:grpSpPr>
        <p:sp>
          <p:nvSpPr>
            <p:cNvPr id="147" name="Google Shape;147;p17"/>
            <p:cNvSpPr/>
            <p:nvPr/>
          </p:nvSpPr>
          <p:spPr>
            <a:xfrm>
              <a:off x="1809" y="-15703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DEDF"/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9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76195" y="36683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96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9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18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18"/>
          <p:cNvSpPr txBox="1"/>
          <p:nvPr/>
        </p:nvSpPr>
        <p:spPr>
          <a:xfrm>
            <a:off x="-196350" y="468375"/>
            <a:ext cx="1114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2. 개발 환경</a:t>
            </a:r>
            <a:endParaRPr sz="2300" b="0" i="0" u="none" strike="noStrike" cap="none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18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6" name="Google Shape;1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25" y="1702487"/>
            <a:ext cx="3536425" cy="35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6975" y="2148012"/>
            <a:ext cx="3891000" cy="30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5">
            <a:alphaModFix/>
          </a:blip>
          <a:srcRect l="20391" r="24136"/>
          <a:stretch/>
        </p:blipFill>
        <p:spPr>
          <a:xfrm>
            <a:off x="14497100" y="1884649"/>
            <a:ext cx="2796626" cy="317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400" y="2148012"/>
            <a:ext cx="4013674" cy="30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640325" y="5475637"/>
            <a:ext cx="323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E3F42"/>
                </a:solidFill>
              </a:rPr>
              <a:t>NUCLEO-F429ZI</a:t>
            </a:r>
            <a:endParaRPr sz="300"/>
          </a:p>
        </p:txBody>
      </p:sp>
      <p:sp>
        <p:nvSpPr>
          <p:cNvPr id="161" name="Google Shape;161;p18"/>
          <p:cNvSpPr txBox="1"/>
          <p:nvPr/>
        </p:nvSpPr>
        <p:spPr>
          <a:xfrm>
            <a:off x="5719887" y="5475637"/>
            <a:ext cx="323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E3F42"/>
                </a:solidFill>
              </a:rPr>
              <a:t>ARDUINO</a:t>
            </a:r>
            <a:endParaRPr sz="300"/>
          </a:p>
        </p:txBody>
      </p:sp>
      <p:sp>
        <p:nvSpPr>
          <p:cNvPr id="162" name="Google Shape;162;p18"/>
          <p:cNvSpPr txBox="1"/>
          <p:nvPr/>
        </p:nvSpPr>
        <p:spPr>
          <a:xfrm>
            <a:off x="10556180" y="5475637"/>
            <a:ext cx="203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E3F42"/>
                </a:solidFill>
              </a:rPr>
              <a:t>MariaDB</a:t>
            </a:r>
            <a:endParaRPr sz="300"/>
          </a:p>
        </p:txBody>
      </p:sp>
      <p:sp>
        <p:nvSpPr>
          <p:cNvPr id="163" name="Google Shape;163;p18"/>
          <p:cNvSpPr txBox="1"/>
          <p:nvPr/>
        </p:nvSpPr>
        <p:spPr>
          <a:xfrm>
            <a:off x="14497088" y="5243587"/>
            <a:ext cx="26484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2E3F42"/>
                </a:solidFill>
              </a:rPr>
              <a:t>Android Application</a:t>
            </a:r>
            <a:endParaRPr sz="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19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9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19"/>
          <p:cNvSpPr txBox="1"/>
          <p:nvPr/>
        </p:nvSpPr>
        <p:spPr>
          <a:xfrm>
            <a:off x="3688900" y="4112956"/>
            <a:ext cx="82068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구성도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19"/>
          <p:cNvGrpSpPr/>
          <p:nvPr/>
        </p:nvGrpSpPr>
        <p:grpSpPr>
          <a:xfrm>
            <a:off x="5752732" y="3685280"/>
            <a:ext cx="2450985" cy="2461971"/>
            <a:chOff x="1809" y="-15703"/>
            <a:chExt cx="809173" cy="812800"/>
          </a:xfrm>
        </p:grpSpPr>
        <p:sp>
          <p:nvSpPr>
            <p:cNvPr id="172" name="Google Shape;172;p19"/>
            <p:cNvSpPr/>
            <p:nvPr/>
          </p:nvSpPr>
          <p:spPr>
            <a:xfrm>
              <a:off x="1809" y="-15703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DEDF"/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9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76195" y="36683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96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9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82;p20">
            <a:extLst>
              <a:ext uri="{FF2B5EF4-FFF2-40B4-BE49-F238E27FC236}">
                <a16:creationId xmlns:a16="http://schemas.microsoft.com/office/drawing/2014/main" id="{7985ACA4-ED1F-4B93-8649-CC61E79FE536}"/>
              </a:ext>
            </a:extLst>
          </p:cNvPr>
          <p:cNvSpPr/>
          <p:nvPr/>
        </p:nvSpPr>
        <p:spPr>
          <a:xfrm>
            <a:off x="6850556" y="1536411"/>
            <a:ext cx="5174578" cy="366414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0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0"/>
          <p:cNvSpPr txBox="1"/>
          <p:nvPr/>
        </p:nvSpPr>
        <p:spPr>
          <a:xfrm>
            <a:off x="-196350" y="468375"/>
            <a:ext cx="1114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2E3F42"/>
                </a:solidFill>
                <a:latin typeface="Arial"/>
                <a:ea typeface="Arial"/>
                <a:cs typeface="Arial"/>
                <a:sym typeface="Arial"/>
              </a:rPr>
              <a:t>3. 구성도</a:t>
            </a:r>
            <a:endParaRPr sz="2300" b="0" i="0" u="none" strike="noStrike" cap="none">
              <a:solidFill>
                <a:srgbClr val="2E3F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0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20"/>
          <p:cNvSpPr/>
          <p:nvPr/>
        </p:nvSpPr>
        <p:spPr>
          <a:xfrm>
            <a:off x="417038" y="1516648"/>
            <a:ext cx="5654216" cy="800564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6915928" y="5852433"/>
            <a:ext cx="5178300" cy="366414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13388372" y="1577678"/>
            <a:ext cx="4488000" cy="366414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686367" y="5144198"/>
            <a:ext cx="3024900" cy="21050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681445" y="2099179"/>
            <a:ext cx="5096062" cy="23976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277292" y="982929"/>
            <a:ext cx="2189060" cy="467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898" y="4984353"/>
            <a:ext cx="1399125" cy="12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193" y="6060909"/>
            <a:ext cx="1474875" cy="107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800840">
            <a:off x="2503650" y="5563415"/>
            <a:ext cx="1192548" cy="13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3886280" y="5156445"/>
            <a:ext cx="1977900" cy="209281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20974">
            <a:off x="3759542" y="5236523"/>
            <a:ext cx="2145000" cy="18352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7360797" y="2075143"/>
            <a:ext cx="4264967" cy="282169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 rot="5400000">
            <a:off x="9758081" y="7502820"/>
            <a:ext cx="1522965" cy="21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9850209" y="7506877"/>
            <a:ext cx="1194500" cy="196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>
            <a:off x="13436297" y="5852433"/>
            <a:ext cx="4488000" cy="35793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55268" y="2441782"/>
            <a:ext cx="1959661" cy="159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10">
            <a:alphaModFix/>
          </a:blip>
          <a:srcRect l="871" t="1215"/>
          <a:stretch/>
        </p:blipFill>
        <p:spPr>
          <a:xfrm>
            <a:off x="2607703" y="7981355"/>
            <a:ext cx="1528238" cy="1413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2566245" y="1536411"/>
            <a:ext cx="18721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8339388" y="1527852"/>
            <a:ext cx="29031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Server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 rot="-5400000" flipH="1">
            <a:off x="3049512" y="4696563"/>
            <a:ext cx="506410" cy="2478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4429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 rot="-5400000" flipH="1">
            <a:off x="3098888" y="7476743"/>
            <a:ext cx="506410" cy="2478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4429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/>
          <p:nvPr/>
        </p:nvSpPr>
        <p:spPr>
          <a:xfrm rot="10800000" flipH="1">
            <a:off x="6154081" y="3506333"/>
            <a:ext cx="506410" cy="2478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4429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/>
          <p:nvPr/>
        </p:nvSpPr>
        <p:spPr>
          <a:xfrm rot="10800000" flipH="1" flipV="1">
            <a:off x="12641027" y="7588017"/>
            <a:ext cx="442289" cy="2478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4429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14681124" y="1615918"/>
            <a:ext cx="2032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sz="2700" dirty="0"/>
          </a:p>
        </p:txBody>
      </p:sp>
      <p:sp>
        <p:nvSpPr>
          <p:cNvPr id="210" name="Google Shape;210;p20"/>
          <p:cNvSpPr txBox="1"/>
          <p:nvPr/>
        </p:nvSpPr>
        <p:spPr>
          <a:xfrm>
            <a:off x="9971430" y="4300359"/>
            <a:ext cx="18267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600" dirty="0"/>
          </a:p>
        </p:txBody>
      </p:sp>
      <p:sp>
        <p:nvSpPr>
          <p:cNvPr id="211" name="Google Shape;211;p20"/>
          <p:cNvSpPr/>
          <p:nvPr/>
        </p:nvSpPr>
        <p:spPr>
          <a:xfrm rot="2089144" flipH="1">
            <a:off x="12352671" y="5365033"/>
            <a:ext cx="717618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4429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4771428" y="6915377"/>
            <a:ext cx="10166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 8266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16297168" y="8654739"/>
            <a:ext cx="13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CSI Camera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9864813" y="9107245"/>
            <a:ext cx="13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HC-06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2748093" y="6986803"/>
            <a:ext cx="6845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DH11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1101030" y="6959550"/>
            <a:ext cx="11133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HC-SR04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4088829" y="9124446"/>
            <a:ext cx="7432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7717769" y="7809318"/>
            <a:ext cx="1580100" cy="154953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00976" y="7651420"/>
            <a:ext cx="14001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/>
        </p:nvSpPr>
        <p:spPr>
          <a:xfrm>
            <a:off x="7822708" y="9076712"/>
            <a:ext cx="13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dirty="0"/>
              <a:t>W827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7721963" y="5944568"/>
            <a:ext cx="3641100" cy="173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54238" y="5786867"/>
            <a:ext cx="3846094" cy="195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814B30-5A21-4346-A0D6-59F43D30CA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4408" y="2503428"/>
            <a:ext cx="2032325" cy="1678519"/>
          </a:xfrm>
          <a:prstGeom prst="rect">
            <a:avLst/>
          </a:prstGeom>
        </p:spPr>
      </p:pic>
      <p:sp>
        <p:nvSpPr>
          <p:cNvPr id="52" name="Google Shape;210;p20">
            <a:extLst>
              <a:ext uri="{FF2B5EF4-FFF2-40B4-BE49-F238E27FC236}">
                <a16:creationId xmlns:a16="http://schemas.microsoft.com/office/drawing/2014/main" id="{C285FED0-A468-4B75-B433-A0D3C0F75665}"/>
              </a:ext>
            </a:extLst>
          </p:cNvPr>
          <p:cNvSpPr txBox="1"/>
          <p:nvPr/>
        </p:nvSpPr>
        <p:spPr>
          <a:xfrm>
            <a:off x="7798480" y="4321959"/>
            <a:ext cx="18267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UBUNTU</a:t>
            </a:r>
            <a:endParaRPr sz="600" dirty="0"/>
          </a:p>
        </p:txBody>
      </p:sp>
      <p:sp>
        <p:nvSpPr>
          <p:cNvPr id="193" name="Google Shape;193;p20"/>
          <p:cNvSpPr/>
          <p:nvPr/>
        </p:nvSpPr>
        <p:spPr>
          <a:xfrm>
            <a:off x="13550018" y="6772499"/>
            <a:ext cx="2325781" cy="193682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903420" y="6339116"/>
            <a:ext cx="1618975" cy="42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15">
            <a:alphaModFix/>
          </a:blip>
          <a:srcRect t="18010" b="17571"/>
          <a:stretch/>
        </p:blipFill>
        <p:spPr>
          <a:xfrm>
            <a:off x="13508111" y="6970578"/>
            <a:ext cx="2415875" cy="15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193;p20">
            <a:extLst>
              <a:ext uri="{FF2B5EF4-FFF2-40B4-BE49-F238E27FC236}">
                <a16:creationId xmlns:a16="http://schemas.microsoft.com/office/drawing/2014/main" id="{A027517B-7610-43A1-90DF-27F757DA6F49}"/>
              </a:ext>
            </a:extLst>
          </p:cNvPr>
          <p:cNvSpPr/>
          <p:nvPr/>
        </p:nvSpPr>
        <p:spPr>
          <a:xfrm>
            <a:off x="15921931" y="6783223"/>
            <a:ext cx="1938896" cy="187151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822386" y="6903889"/>
            <a:ext cx="2129304" cy="16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193;p20">
            <a:extLst>
              <a:ext uri="{FF2B5EF4-FFF2-40B4-BE49-F238E27FC236}">
                <a16:creationId xmlns:a16="http://schemas.microsoft.com/office/drawing/2014/main" id="{84FE79B9-3A00-4CB1-8160-135FF8D1B354}"/>
              </a:ext>
            </a:extLst>
          </p:cNvPr>
          <p:cNvSpPr/>
          <p:nvPr/>
        </p:nvSpPr>
        <p:spPr>
          <a:xfrm>
            <a:off x="14236397" y="2361029"/>
            <a:ext cx="2909141" cy="26525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07;p20">
            <a:extLst>
              <a:ext uri="{FF2B5EF4-FFF2-40B4-BE49-F238E27FC236}">
                <a16:creationId xmlns:a16="http://schemas.microsoft.com/office/drawing/2014/main" id="{7C96B0AA-BA37-4D5E-8150-E35782DAB3F4}"/>
              </a:ext>
            </a:extLst>
          </p:cNvPr>
          <p:cNvSpPr/>
          <p:nvPr/>
        </p:nvSpPr>
        <p:spPr>
          <a:xfrm rot="10800000" flipH="1" flipV="1">
            <a:off x="12456670" y="3519214"/>
            <a:ext cx="551572" cy="2478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4429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0"/>
          <p:cNvPicPr preferRelativeResize="0"/>
          <p:nvPr/>
        </p:nvPicPr>
        <p:blipFill rotWithShape="1">
          <a:blip r:embed="rId17">
            <a:alphaModFix/>
          </a:blip>
          <a:srcRect l="20391" r="24136"/>
          <a:stretch/>
        </p:blipFill>
        <p:spPr>
          <a:xfrm>
            <a:off x="14666610" y="2508542"/>
            <a:ext cx="1977899" cy="2243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21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21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21"/>
          <p:cNvSpPr txBox="1"/>
          <p:nvPr/>
        </p:nvSpPr>
        <p:spPr>
          <a:xfrm>
            <a:off x="4831900" y="4112956"/>
            <a:ext cx="82068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주요기능 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21"/>
          <p:cNvGrpSpPr/>
          <p:nvPr/>
        </p:nvGrpSpPr>
        <p:grpSpPr>
          <a:xfrm>
            <a:off x="5752732" y="3685281"/>
            <a:ext cx="2450958" cy="2461944"/>
            <a:chOff x="1809" y="-15703"/>
            <a:chExt cx="809173" cy="812800"/>
          </a:xfrm>
        </p:grpSpPr>
        <p:sp>
          <p:nvSpPr>
            <p:cNvPr id="232" name="Google Shape;232;p21"/>
            <p:cNvSpPr/>
            <p:nvPr/>
          </p:nvSpPr>
          <p:spPr>
            <a:xfrm>
              <a:off x="1809" y="-15703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DEDF"/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9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1"/>
            <p:cNvSpPr txBox="1"/>
            <p:nvPr/>
          </p:nvSpPr>
          <p:spPr>
            <a:xfrm>
              <a:off x="76195" y="36679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9600" b="0" i="0" u="none" strike="noStrike" cap="none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9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2408</Words>
  <Application>Microsoft Office PowerPoint</Application>
  <PresentationFormat>사용자 지정</PresentationFormat>
  <Paragraphs>328</Paragraphs>
  <Slides>29</Slides>
  <Notes>29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Malgun Gothic</vt:lpstr>
      <vt:lpstr>Calibri</vt:lpstr>
      <vt:lpstr>Cormorant Garamond</vt:lpstr>
      <vt:lpstr>Consolas</vt:lpstr>
      <vt:lpstr>Malgun Gothic</vt:lpstr>
      <vt:lpstr>Arial</vt:lpstr>
      <vt:lpstr>Arial Unicode MS</vt:lpstr>
      <vt:lpstr>Lato</vt:lpstr>
      <vt:lpstr>Cormorant Garamond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IoT02</cp:lastModifiedBy>
  <cp:revision>45</cp:revision>
  <dcterms:modified xsi:type="dcterms:W3CDTF">2023-04-10T06:05:20Z</dcterms:modified>
</cp:coreProperties>
</file>